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3" r:id="rId7"/>
    <p:sldId id="267" r:id="rId8"/>
    <p:sldId id="268" r:id="rId9"/>
    <p:sldId id="276" r:id="rId10"/>
    <p:sldId id="271" r:id="rId11"/>
    <p:sldId id="270" r:id="rId12"/>
    <p:sldId id="272" r:id="rId13"/>
    <p:sldId id="273" r:id="rId14"/>
    <p:sldId id="274" r:id="rId15"/>
    <p:sldId id="27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FF00"/>
    <a:srgbClr val="FFFFFF"/>
    <a:srgbClr val="000000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82012" autoAdjust="0"/>
  </p:normalViewPr>
  <p:slideViewPr>
    <p:cSldViewPr>
      <p:cViewPr varScale="1">
        <p:scale>
          <a:sx n="90" d="100"/>
          <a:sy n="90" d="100"/>
        </p:scale>
        <p:origin x="-96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707A8-3806-482C-88D3-9B748743AD8A}" type="datetimeFigureOut">
              <a:rPr lang="en-US" smtClean="0"/>
              <a:t>10/5/2012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E7601-EBFE-4BDE-9DD7-1364870CB86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245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707A8-3806-482C-88D3-9B748743AD8A}" type="datetimeFigureOut">
              <a:rPr lang="en-US" smtClean="0"/>
              <a:t>10/5/2012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E7601-EBFE-4BDE-9DD7-1364870CB86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079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707A8-3806-482C-88D3-9B748743AD8A}" type="datetimeFigureOut">
              <a:rPr lang="en-US" smtClean="0"/>
              <a:t>10/5/2012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E7601-EBFE-4BDE-9DD7-1364870CB86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094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707A8-3806-482C-88D3-9B748743AD8A}" type="datetimeFigureOut">
              <a:rPr lang="en-US" smtClean="0"/>
              <a:t>10/5/2012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E7601-EBFE-4BDE-9DD7-1364870CB86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707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707A8-3806-482C-88D3-9B748743AD8A}" type="datetimeFigureOut">
              <a:rPr lang="en-US" smtClean="0"/>
              <a:t>10/5/2012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E7601-EBFE-4BDE-9DD7-1364870CB86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226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707A8-3806-482C-88D3-9B748743AD8A}" type="datetimeFigureOut">
              <a:rPr lang="en-US" smtClean="0"/>
              <a:t>10/5/2012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E7601-EBFE-4BDE-9DD7-1364870CB86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203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707A8-3806-482C-88D3-9B748743AD8A}" type="datetimeFigureOut">
              <a:rPr lang="en-US" smtClean="0"/>
              <a:t>10/5/2012</a:t>
            </a:fld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E7601-EBFE-4BDE-9DD7-1364870CB86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121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707A8-3806-482C-88D3-9B748743AD8A}" type="datetimeFigureOut">
              <a:rPr lang="en-US" smtClean="0"/>
              <a:t>10/5/2012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E7601-EBFE-4BDE-9DD7-1364870CB86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229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707A8-3806-482C-88D3-9B748743AD8A}" type="datetimeFigureOut">
              <a:rPr lang="en-US" smtClean="0"/>
              <a:t>10/5/2012</a:t>
            </a:fld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E7601-EBFE-4BDE-9DD7-1364870CB86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318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707A8-3806-482C-88D3-9B748743AD8A}" type="datetimeFigureOut">
              <a:rPr lang="en-US" smtClean="0"/>
              <a:t>10/5/2012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E7601-EBFE-4BDE-9DD7-1364870CB86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434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707A8-3806-482C-88D3-9B748743AD8A}" type="datetimeFigureOut">
              <a:rPr lang="en-US" smtClean="0"/>
              <a:t>10/5/2012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E7601-EBFE-4BDE-9DD7-1364870CB86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454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1707A8-3806-482C-88D3-9B748743AD8A}" type="datetimeFigureOut">
              <a:rPr lang="en-US" smtClean="0"/>
              <a:t>10/5/2012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E7601-EBFE-4BDE-9DD7-1364870CB86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761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27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21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2" Type="http://schemas.openxmlformats.org/officeDocument/2006/relationships/image" Target="../media/image20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7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13" Type="http://schemas.openxmlformats.org/officeDocument/2006/relationships/image" Target="../media/image38.png"/><Relationship Id="rId18" Type="http://schemas.openxmlformats.org/officeDocument/2006/relationships/image" Target="../media/image43.png"/><Relationship Id="rId3" Type="http://schemas.openxmlformats.org/officeDocument/2006/relationships/image" Target="../media/image240.png"/><Relationship Id="rId7" Type="http://schemas.openxmlformats.org/officeDocument/2006/relationships/image" Target="../media/image28.png"/><Relationship Id="rId12" Type="http://schemas.openxmlformats.org/officeDocument/2006/relationships/image" Target="../media/image37.png"/><Relationship Id="rId17" Type="http://schemas.openxmlformats.org/officeDocument/2006/relationships/image" Target="../media/image42.png"/><Relationship Id="rId2" Type="http://schemas.openxmlformats.org/officeDocument/2006/relationships/image" Target="../media/image25.png"/><Relationship Id="rId16" Type="http://schemas.openxmlformats.org/officeDocument/2006/relationships/image" Target="../media/image41.png"/><Relationship Id="rId20" Type="http://schemas.openxmlformats.org/officeDocument/2006/relationships/image" Target="../media/image4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11" Type="http://schemas.openxmlformats.org/officeDocument/2006/relationships/image" Target="../media/image36.png"/><Relationship Id="rId5" Type="http://schemas.openxmlformats.org/officeDocument/2006/relationships/image" Target="../media/image26.png"/><Relationship Id="rId15" Type="http://schemas.openxmlformats.org/officeDocument/2006/relationships/image" Target="../media/image40.png"/><Relationship Id="rId10" Type="http://schemas.openxmlformats.org/officeDocument/2006/relationships/image" Target="../media/image33.png"/><Relationship Id="rId19" Type="http://schemas.openxmlformats.org/officeDocument/2006/relationships/image" Target="../media/image44.png"/><Relationship Id="rId4" Type="http://schemas.openxmlformats.org/officeDocument/2006/relationships/image" Target="../media/image250.png"/><Relationship Id="rId9" Type="http://schemas.openxmlformats.org/officeDocument/2006/relationships/image" Target="../media/image32.png"/><Relationship Id="rId14" Type="http://schemas.openxmlformats.org/officeDocument/2006/relationships/image" Target="../media/image3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Translation Validation </a:t>
            </a:r>
            <a:br>
              <a:rPr lang="en-US" dirty="0" smtClean="0"/>
            </a:br>
            <a:r>
              <a:rPr lang="en-US" dirty="0" smtClean="0"/>
              <a:t>via </a:t>
            </a:r>
            <a:br>
              <a:rPr lang="en-US" dirty="0" smtClean="0"/>
            </a:br>
            <a:r>
              <a:rPr lang="en-US" dirty="0" smtClean="0"/>
              <a:t>Linear Recursion Schemes</a:t>
            </a:r>
            <a:endParaRPr lang="en-US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Master Seminar</a:t>
            </a:r>
          </a:p>
          <a:p>
            <a:r>
              <a:rPr lang="de-DE" dirty="0" smtClean="0"/>
              <a:t>Tobias </a:t>
            </a:r>
            <a:r>
              <a:rPr lang="de-DE" dirty="0" err="1" smtClean="0"/>
              <a:t>Tebbi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910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Substitutions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Inhaltsplatzhalt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r>
                  <a:rPr lang="en-US" sz="2800" dirty="0" smtClean="0"/>
                  <a:t>A substitution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/>
                      </a:rPr>
                      <m:t>𝜎</m:t>
                    </m:r>
                  </m:oMath>
                </a14:m>
                <a:r>
                  <a:rPr lang="en-US" sz="2800" dirty="0" smtClean="0"/>
                  <a:t> is a function from variables to simple terms.</a:t>
                </a:r>
              </a:p>
              <a:p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/>
                      </a:rPr>
                      <m:t>𝜎</m:t>
                    </m:r>
                  </m:oMath>
                </a14:m>
                <a:r>
                  <a:rPr lang="en-US" sz="2800" dirty="0" smtClean="0"/>
                  <a:t>S</a:t>
                </a:r>
                <a:r>
                  <a:rPr lang="en-US" sz="2800" dirty="0" smtClean="0"/>
                  <a:t> is the term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/>
                      </a:rPr>
                      <m:t>𝑆</m:t>
                    </m:r>
                  </m:oMath>
                </a14:m>
                <a:r>
                  <a:rPr lang="en-US" sz="2800" dirty="0" smtClean="0"/>
                  <a:t> </a:t>
                </a:r>
                <a:r>
                  <a:rPr lang="en-US" sz="2800" dirty="0" smtClean="0"/>
                  <a:t>where every occurrence of a variable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/>
                      </a:rPr>
                      <m:t>𝑥</m:t>
                    </m:r>
                  </m:oMath>
                </a14:m>
                <a:r>
                  <a:rPr lang="en-US" sz="2800" dirty="0" smtClean="0"/>
                  <a:t> is replaced by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/>
                      </a:rPr>
                      <m:t>𝜎</m:t>
                    </m:r>
                    <m:r>
                      <a:rPr lang="en-US" sz="2800" b="0" i="1" smtClean="0">
                        <a:latin typeface="Cambria Math"/>
                      </a:rPr>
                      <m:t>𝑥</m:t>
                    </m:r>
                  </m:oMath>
                </a14:m>
                <a:r>
                  <a:rPr lang="en-US" sz="2800" dirty="0" smtClean="0"/>
                  <a:t>.</a:t>
                </a:r>
              </a:p>
              <a:p>
                <a:r>
                  <a:rPr lang="en-US" sz="2800" dirty="0" smtClean="0"/>
                  <a:t>The instantiation pre-order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/>
                      </a:rPr>
                      <m:t>≤</m:t>
                    </m:r>
                  </m:oMath>
                </a14:m>
                <a:r>
                  <a:rPr lang="en-US" sz="2800" dirty="0" smtClean="0"/>
                  <a:t> on terms: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𝑆</m:t>
                      </m:r>
                      <m:r>
                        <a:rPr lang="en-US" b="0" i="1" smtClean="0">
                          <a:latin typeface="Cambria Math"/>
                        </a:rPr>
                        <m:t>≤</m:t>
                      </m:r>
                      <m:r>
                        <a:rPr lang="en-US" b="0" i="1" smtClean="0">
                          <a:latin typeface="Cambria Math"/>
                        </a:rPr>
                        <m:t>𝑇</m:t>
                      </m:r>
                      <m:r>
                        <a:rPr lang="en-US" b="0" i="1" smtClean="0">
                          <a:latin typeface="Cambria Math"/>
                        </a:rPr>
                        <m:t>     :⇔    </m:t>
                      </m:r>
                      <m:r>
                        <a:rPr lang="en-US" b="0" i="1" smtClean="0">
                          <a:latin typeface="Cambria Math"/>
                        </a:rPr>
                        <m:t>∃</m:t>
                      </m:r>
                      <m:r>
                        <a:rPr lang="en-US" b="0" i="1" smtClean="0">
                          <a:latin typeface="Cambria Math"/>
                        </a:rPr>
                        <m:t>𝜎</m:t>
                      </m:r>
                      <m:r>
                        <a:rPr lang="en-US" b="0" i="1" smtClean="0">
                          <a:latin typeface="Cambria Math"/>
                        </a:rPr>
                        <m:t>.   </m:t>
                      </m:r>
                      <m:r>
                        <a:rPr lang="en-US" b="0" i="1" smtClean="0">
                          <a:latin typeface="Cambria Math"/>
                        </a:rPr>
                        <m:t>𝑆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𝜎</m:t>
                      </m:r>
                      <m:r>
                        <a:rPr lang="en-US" b="0" i="1" smtClean="0">
                          <a:latin typeface="Cambria Math"/>
                        </a:rPr>
                        <m:t>𝑇</m:t>
                      </m:r>
                    </m:oMath>
                  </m:oMathPara>
                </a14:m>
                <a:endParaRPr lang="en-US" dirty="0" smtClean="0"/>
              </a:p>
              <a:p>
                <a:pPr marL="457200" lvl="1" indent="0">
                  <a:buNone/>
                </a:pPr>
                <a:r>
                  <a:rPr lang="en-US" dirty="0" smtClean="0"/>
                  <a:t>And on pairs of terms: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≤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de-DE" b="0" i="1" dirty="0" smtClean="0">
                  <a:latin typeface="Cambria Math"/>
                </a:endParaRPr>
              </a:p>
              <a:p>
                <a:pPr marL="457200" lvl="1" indent="0">
                  <a:buNone/>
                </a:pPr>
                <a:r>
                  <a:rPr lang="en-US" dirty="0" smtClean="0">
                    <a:solidFill>
                      <a:schemeClr val="bg1"/>
                    </a:solidFill>
                  </a:rPr>
                  <a:t>			      A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:⇔</m:t>
                    </m:r>
                    <m:r>
                      <a:rPr lang="de-DE" b="0" i="1" smtClean="0">
                        <a:latin typeface="Cambria Math"/>
                      </a:rPr>
                      <m:t> </m:t>
                    </m:r>
                    <m:r>
                      <m:rPr>
                        <m:nor/>
                      </m:rPr>
                      <a:rPr lang="en-US" dirty="0">
                        <a:solidFill>
                          <a:schemeClr val="bg1"/>
                        </a:solidFill>
                      </a:rPr>
                      <m:t>A</m:t>
                    </m:r>
                  </m:oMath>
                </a14:m>
                <a:endParaRPr lang="de-DE" i="1" dirty="0" smtClean="0">
                  <a:latin typeface="Cambria Math"/>
                </a:endParaRP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∃</m:t>
                      </m:r>
                      <m:r>
                        <a:rPr lang="en-US" i="1">
                          <a:latin typeface="Cambria Math"/>
                        </a:rPr>
                        <m:t>𝜎</m:t>
                      </m:r>
                      <m:r>
                        <a:rPr lang="en-US" i="1">
                          <a:latin typeface="Cambria Math"/>
                        </a:rPr>
                        <m:t>.   (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=</m:t>
                      </m:r>
                      <m:r>
                        <a:rPr lang="en-US" i="1">
                          <a:latin typeface="Cambria Math"/>
                        </a:rPr>
                        <m:t>𝜎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∧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𝜎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de-DE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 smtClean="0"/>
              </a:p>
            </p:txBody>
          </p:sp>
        </mc:Choice>
        <mc:Fallback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259" t="-1213" b="-25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29668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Finite </a:t>
            </a:r>
            <a:r>
              <a:rPr lang="en-US" dirty="0"/>
              <a:t>Equivalence Proofs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5069160"/>
              </a:xfrm>
            </p:spPr>
            <p:txBody>
              <a:bodyPr>
                <a:normAutofit fontScale="70000" lnSpcReduction="20000"/>
              </a:bodyPr>
              <a:lstStyle/>
              <a:p>
                <a:r>
                  <a:rPr lang="en-US" b="0" dirty="0" smtClean="0"/>
                  <a:t>If there is a consistent superset of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b="0" i="0" smtClean="0">
                        <a:latin typeface="Cambria Math"/>
                      </a:rPr>
                      <m:t>Unf</m:t>
                    </m:r>
                    <m:r>
                      <a:rPr lang="en-US" b="0" i="1" smtClean="0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, then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≡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 smtClean="0"/>
                  <a:t>.</a:t>
                </a:r>
              </a:p>
              <a:p>
                <a:r>
                  <a:rPr lang="en-US" dirty="0" smtClean="0"/>
                  <a:t>We want to construct a finite representation of such a set to serve as an equivalence proof.</a:t>
                </a:r>
              </a:p>
              <a:p>
                <a:r>
                  <a:rPr lang="en-US" dirty="0" smtClean="0"/>
                  <a:t>Consider a finite, consistent relation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𝑅</m:t>
                    </m:r>
                  </m:oMath>
                </a14:m>
                <a:r>
                  <a:rPr lang="en-US" dirty="0" smtClean="0"/>
                  <a:t> such that</a:t>
                </a:r>
              </a:p>
              <a:p>
                <a:pPr lvl="1"/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𝑆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0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𝑇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/>
                      </a:rPr>
                      <m:t>≤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𝑆</m:t>
                        </m:r>
                        <m:r>
                          <a:rPr lang="en-US" b="0" i="1" smtClean="0">
                            <a:latin typeface="Cambria Math"/>
                          </a:rPr>
                          <m:t>,</m:t>
                        </m:r>
                        <m:r>
                          <a:rPr lang="en-US" b="0" i="1" smtClean="0">
                            <a:latin typeface="Cambria Math"/>
                          </a:rPr>
                          <m:t>𝑇</m:t>
                        </m:r>
                      </m:e>
                    </m:d>
                  </m:oMath>
                </a14:m>
                <a:r>
                  <a:rPr lang="en-US" dirty="0" smtClean="0"/>
                  <a:t> for some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𝑆</m:t>
                        </m:r>
                        <m:r>
                          <a:rPr lang="en-US" i="1">
                            <a:latin typeface="Cambria Math"/>
                          </a:rPr>
                          <m:t>,</m:t>
                        </m:r>
                        <m:r>
                          <a:rPr lang="en-US" i="1">
                            <a:latin typeface="Cambria Math"/>
                          </a:rPr>
                          <m:t>𝑇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∈</m:t>
                    </m:r>
                    <m:r>
                      <a:rPr lang="en-US" i="1">
                        <a:latin typeface="Cambria Math"/>
                      </a:rPr>
                      <m:t>𝑅</m:t>
                    </m:r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If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dirty="0" smtClean="0">
                            <a:latin typeface="Cambria Math"/>
                          </a:rPr>
                        </m:ctrlPr>
                      </m:dPr>
                      <m:e>
                        <m:r>
                          <a:rPr lang="de-DE" i="1" dirty="0">
                            <a:latin typeface="Cambria Math"/>
                          </a:rPr>
                          <m:t>𝑃</m:t>
                        </m:r>
                        <m:d>
                          <m:dPr>
                            <m:ctrlPr>
                              <a:rPr lang="de-DE" i="1" dirty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de-DE" i="1" dirty="0">
                                <a:latin typeface="Cambria Math"/>
                              </a:rPr>
                              <m:t>𝑠</m:t>
                            </m:r>
                          </m:e>
                        </m:d>
                        <m:r>
                          <a:rPr lang="en-US" b="0" i="1" dirty="0" smtClean="0">
                            <a:latin typeface="Cambria Math"/>
                          </a:rPr>
                          <m:t>,</m:t>
                        </m:r>
                        <m:r>
                          <a:rPr lang="en-US" i="1" dirty="0">
                            <a:latin typeface="Cambria Math"/>
                          </a:rPr>
                          <m:t>𝑄</m:t>
                        </m:r>
                        <m:d>
                          <m:dPr>
                            <m:ctrlPr>
                              <a:rPr lang="de-DE" i="1" dirty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de-DE" i="1" dirty="0">
                                <a:latin typeface="Cambria Math"/>
                              </a:rPr>
                              <m:t>𝑡</m:t>
                            </m:r>
                          </m:e>
                        </m:d>
                      </m:e>
                    </m:d>
                    <m:r>
                      <a:rPr lang="en-US" b="0" i="1" dirty="0" smtClean="0">
                        <a:latin typeface="Cambria Math"/>
                      </a:rPr>
                      <m:t>∈</m:t>
                    </m:r>
                    <m:r>
                      <a:rPr lang="en-US" b="0" i="1" dirty="0" smtClean="0">
                        <a:latin typeface="Cambria Math"/>
                      </a:rPr>
                      <m:t>𝑅</m:t>
                    </m:r>
                  </m:oMath>
                </a14:m>
                <a:r>
                  <a:rPr lang="en-US" dirty="0" smtClean="0"/>
                  <a:t> </a:t>
                </a:r>
              </a:p>
              <a:p>
                <a:pPr marL="457200" lvl="1" indent="0">
                  <a:buNone/>
                </a:pPr>
                <a:r>
                  <a:rPr lang="en-US" dirty="0"/>
                  <a:t>	</a:t>
                </a:r>
                <a:r>
                  <a:rPr lang="en-US" dirty="0" smtClean="0"/>
                  <a:t>with 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de-DE" i="1">
                            <a:latin typeface="Cambria Math"/>
                          </a:rPr>
                        </m:ctrlPr>
                      </m:dPr>
                      <m:e>
                        <m:r>
                          <a:rPr lang="de-DE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i="1">
                        <a:latin typeface="Cambria Math"/>
                      </a:rPr>
                      <m:t>≔</m:t>
                    </m:r>
                    <m:sSub>
                      <m:sSubPr>
                        <m:ctrlPr>
                          <a:rPr lang="de-DE" i="1">
                            <a:latin typeface="Cambria Math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de-DE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de-DE" i="1">
                        <a:latin typeface="Cambria Math"/>
                      </a:rPr>
                      <m:t>⋅</m:t>
                    </m:r>
                    <m:sSub>
                      <m:sSubPr>
                        <m:ctrlPr>
                          <a:rPr lang="de-DE" i="1">
                            <a:latin typeface="Cambria Math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de-DE" i="1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/>
                      </a:rPr>
                      <m:t>Q</m:t>
                    </m:r>
                    <m:d>
                      <m:dPr>
                        <m:ctrlPr>
                          <a:rPr lang="de-DE" i="1">
                            <a:latin typeface="Cambria Math"/>
                          </a:rPr>
                        </m:ctrlPr>
                      </m:dPr>
                      <m:e>
                        <m:r>
                          <a:rPr lang="de-DE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i="1">
                        <a:latin typeface="Cambria Math"/>
                      </a:rPr>
                      <m:t>≔</m:t>
                    </m:r>
                    <m:sSub>
                      <m:sSubPr>
                        <m:ctrlPr>
                          <a:rPr lang="de-DE" i="1">
                            <a:latin typeface="Cambria Math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de-DE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de-DE" i="1">
                        <a:latin typeface="Cambria Math"/>
                      </a:rPr>
                      <m:t>⋅</m:t>
                    </m:r>
                    <m:sSub>
                      <m:sSubPr>
                        <m:ctrlPr>
                          <a:rPr lang="de-DE" i="1">
                            <a:latin typeface="Cambria Math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de-DE" i="1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/>
                  <a:t>, </a:t>
                </a:r>
              </a:p>
              <a:p>
                <a:pPr marL="457200" lvl="1" indent="0">
                  <a:buNone/>
                </a:pPr>
                <a:r>
                  <a:rPr lang="en-US" dirty="0" smtClean="0"/>
                  <a:t>	then 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𝑖</m:t>
                    </m:r>
                    <m:r>
                      <a:rPr lang="en-US" b="0" i="1" smtClean="0">
                        <a:latin typeface="Cambria Math"/>
                      </a:rPr>
                      <m:t>∈{1,2}</m:t>
                    </m:r>
                  </m:oMath>
                </a14:m>
                <a:r>
                  <a:rPr lang="en-US" dirty="0" smtClean="0"/>
                  <a:t>, </a:t>
                </a:r>
                <a:br>
                  <a:rPr lang="en-US" dirty="0" smtClean="0"/>
                </a:br>
                <a:r>
                  <a:rPr lang="en-US" dirty="0" smtClean="0"/>
                  <a:t>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de-DE" b="0" i="1" smtClean="0">
                        <a:latin typeface="Cambria Math"/>
                      </a:rPr>
                      <m:t>[</m:t>
                    </m:r>
                    <m:r>
                      <a:rPr lang="de-DE" b="0" i="1" smtClean="0">
                        <a:latin typeface="Cambria Math"/>
                      </a:rPr>
                      <m:t>𝑠</m:t>
                    </m:r>
                    <m:r>
                      <a:rPr lang="de-DE" b="0" i="1" smtClean="0">
                        <a:latin typeface="Cambria Math"/>
                      </a:rPr>
                      <m:t>/</m:t>
                    </m:r>
                    <m:r>
                      <a:rPr lang="de-DE" b="0" i="1" smtClean="0">
                        <a:latin typeface="Cambria Math"/>
                      </a:rPr>
                      <m:t>𝑥</m:t>
                    </m:r>
                    <m:r>
                      <a:rPr lang="de-DE" b="0" i="1" smtClean="0">
                        <a:latin typeface="Cambria Math"/>
                      </a:rPr>
                      <m:t>]=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de-DE" b="0" i="1" smtClean="0">
                        <a:latin typeface="Cambria Math"/>
                      </a:rPr>
                      <m:t>[</m:t>
                    </m:r>
                    <m:r>
                      <a:rPr lang="de-DE" b="0" i="1" smtClean="0">
                        <a:latin typeface="Cambria Math"/>
                      </a:rPr>
                      <m:t>𝑡</m:t>
                    </m:r>
                    <m:r>
                      <a:rPr lang="de-DE" b="0" i="1" smtClean="0">
                        <a:latin typeface="Cambria Math"/>
                      </a:rPr>
                      <m:t>/</m:t>
                    </m:r>
                    <m:r>
                      <a:rPr lang="de-DE" b="0" i="1" smtClean="0">
                        <a:latin typeface="Cambria Math"/>
                      </a:rPr>
                      <m:t>𝑥</m:t>
                    </m:r>
                    <m:r>
                      <a:rPr lang="de-DE" b="0" i="1" smtClean="0">
                        <a:latin typeface="Cambria Math"/>
                      </a:rPr>
                      <m:t>]</m:t>
                    </m:r>
                  </m:oMath>
                </a14:m>
                <a:r>
                  <a:rPr lang="en-US" dirty="0" smtClean="0"/>
                  <a:t> is a simple term</a:t>
                </a:r>
                <a:br>
                  <a:rPr lang="en-US" dirty="0" smtClean="0"/>
                </a:br>
                <a:r>
                  <a:rPr lang="en-US" dirty="0" smtClean="0"/>
                  <a:t>		or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𝑆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de-DE" i="1">
                            <a:latin typeface="Cambria Math"/>
                          </a:rPr>
                          <m:t>[</m:t>
                        </m:r>
                        <m:r>
                          <a:rPr lang="de-DE" i="1">
                            <a:latin typeface="Cambria Math"/>
                          </a:rPr>
                          <m:t>𝑠</m:t>
                        </m:r>
                        <m:r>
                          <a:rPr lang="de-DE" i="1">
                            <a:latin typeface="Cambria Math"/>
                          </a:rPr>
                          <m:t>/</m:t>
                        </m:r>
                        <m:r>
                          <a:rPr lang="de-DE" i="1">
                            <a:latin typeface="Cambria Math"/>
                          </a:rPr>
                          <m:t>𝑥</m:t>
                        </m:r>
                        <m:r>
                          <a:rPr lang="de-DE" i="1">
                            <a:latin typeface="Cambria Math"/>
                          </a:rPr>
                          <m:t>],</m:t>
                        </m:r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𝑇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de-DE" i="1">
                            <a:latin typeface="Cambria Math"/>
                          </a:rPr>
                          <m:t>[</m:t>
                        </m:r>
                        <m:r>
                          <a:rPr lang="de-DE" b="0" i="1" smtClean="0">
                            <a:latin typeface="Cambria Math"/>
                          </a:rPr>
                          <m:t>𝑡</m:t>
                        </m:r>
                        <m:r>
                          <a:rPr lang="de-DE" i="1">
                            <a:latin typeface="Cambria Math"/>
                          </a:rPr>
                          <m:t>/</m:t>
                        </m:r>
                        <m:r>
                          <a:rPr lang="de-DE" i="1">
                            <a:latin typeface="Cambria Math"/>
                          </a:rPr>
                          <m:t>𝑥</m:t>
                        </m:r>
                        <m:r>
                          <a:rPr lang="de-DE" i="1">
                            <a:latin typeface="Cambria Math"/>
                          </a:rPr>
                          <m:t>]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≤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de-DE" b="0" i="1" smtClean="0">
                            <a:latin typeface="Cambria Math"/>
                          </a:rPr>
                          <m:t>𝑆</m:t>
                        </m:r>
                        <m:r>
                          <a:rPr lang="en-US" i="1">
                            <a:latin typeface="Cambria Math"/>
                          </a:rPr>
                          <m:t>,</m:t>
                        </m:r>
                        <m:r>
                          <a:rPr lang="de-DE" b="0" i="1" smtClean="0">
                            <a:latin typeface="Cambria Math"/>
                          </a:rPr>
                          <m:t>𝑇</m:t>
                        </m:r>
                      </m:e>
                    </m:d>
                  </m:oMath>
                </a14:m>
                <a:r>
                  <a:rPr lang="en-US" dirty="0" smtClean="0"/>
                  <a:t> for some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de-DE" b="0" i="1" smtClean="0">
                            <a:latin typeface="Cambria Math"/>
                          </a:rPr>
                          <m:t>𝑆</m:t>
                        </m:r>
                        <m:r>
                          <a:rPr lang="en-US" i="1">
                            <a:latin typeface="Cambria Math"/>
                          </a:rPr>
                          <m:t>,</m:t>
                        </m:r>
                        <m:r>
                          <a:rPr lang="de-DE" b="0" i="1" smtClean="0">
                            <a:latin typeface="Cambria Math"/>
                          </a:rPr>
                          <m:t>𝑇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∈</m:t>
                    </m:r>
                    <m:r>
                      <a:rPr lang="en-US" i="1">
                        <a:latin typeface="Cambria Math"/>
                      </a:rPr>
                      <m:t>𝑅</m:t>
                    </m:r>
                  </m:oMath>
                </a14:m>
                <a:endParaRPr lang="en-US" dirty="0" smtClean="0"/>
              </a:p>
              <a:p>
                <a:pPr marL="57150" indent="0">
                  <a:buNone/>
                </a:pPr>
                <a:r>
                  <a:rPr lang="en-US" sz="3500" b="0" i="1" dirty="0" smtClean="0"/>
                  <a:t>Lemma: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|"/>
                          <m:ctrlPr>
                            <a:rPr lang="en-US" sz="2900" b="0" i="1" smtClean="0">
                              <a:latin typeface="Cambria Math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29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900" b="0" i="1" smtClean="0">
                                  <a:latin typeface="Cambria Math"/>
                                </a:rPr>
                                <m:t>𝑆</m:t>
                              </m:r>
                              <m:r>
                                <a:rPr lang="en-US" sz="2900" b="0" i="1" smtClean="0">
                                  <a:latin typeface="Cambria Math"/>
                                </a:rPr>
                                <m:t>,</m:t>
                              </m:r>
                              <m:r>
                                <a:rPr lang="en-US" sz="2900" b="0" i="1" smtClean="0">
                                  <a:latin typeface="Cambria Math"/>
                                </a:rPr>
                                <m:t>𝑇</m:t>
                              </m:r>
                            </m:e>
                          </m:d>
                          <m:r>
                            <a:rPr lang="en-US" sz="2900" b="0" i="1" smtClean="0">
                              <a:latin typeface="Cambria Math"/>
                            </a:rPr>
                            <m:t> </m:t>
                          </m:r>
                        </m:e>
                      </m:d>
                      <m:r>
                        <m:rPr>
                          <m:nor/>
                        </m:rPr>
                        <a:rPr lang="de-DE" sz="2900" b="0" i="0" smtClean="0">
                          <a:latin typeface="Cambria Math"/>
                        </a:rPr>
                        <m:t> </m:t>
                      </m:r>
                      <m:d>
                        <m:dPr>
                          <m:ctrlPr>
                            <a:rPr lang="en-US" sz="29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900" b="0" i="1" smtClean="0">
                              <a:latin typeface="Cambria Math"/>
                            </a:rPr>
                            <m:t>𝑆</m:t>
                          </m:r>
                          <m:r>
                            <a:rPr lang="en-US" sz="2900" b="0" i="1" smtClean="0">
                              <a:latin typeface="Cambria Math"/>
                            </a:rPr>
                            <m:t>,</m:t>
                          </m:r>
                          <m:r>
                            <a:rPr lang="en-US" sz="2900" b="0" i="1" smtClean="0">
                              <a:latin typeface="Cambria Math"/>
                            </a:rPr>
                            <m:t>𝑇</m:t>
                          </m:r>
                        </m:e>
                      </m:d>
                      <m:r>
                        <a:rPr lang="en-US" sz="2900" b="0" i="1" smtClean="0">
                          <a:latin typeface="Cambria Math"/>
                        </a:rPr>
                        <m:t>≤</m:t>
                      </m:r>
                      <m:d>
                        <m:dPr>
                          <m:ctrlPr>
                            <a:rPr lang="en-US" sz="2900" b="0" i="1" smtClean="0">
                              <a:latin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9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900" b="0" i="1" smtClean="0">
                                  <a:latin typeface="Cambria Math"/>
                                </a:rPr>
                                <m:t>𝑆</m:t>
                              </m:r>
                            </m:e>
                            <m:sup>
                              <m:r>
                                <a:rPr lang="en-US" sz="2900" b="0" i="1" smtClean="0">
                                  <a:latin typeface="Cambria Math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sz="2900" b="0" i="1" smtClean="0">
                              <a:latin typeface="Cambria Math"/>
                            </a:rPr>
                            <m:t>,</m:t>
                          </m:r>
                          <m:sSup>
                            <m:sSupPr>
                              <m:ctrlPr>
                                <a:rPr lang="en-US" sz="29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900" b="0" i="1" smtClean="0">
                                  <a:latin typeface="Cambria Math"/>
                                </a:rPr>
                                <m:t>𝑇</m:t>
                              </m:r>
                            </m:e>
                            <m:sup>
                              <m:r>
                                <a:rPr lang="en-US" sz="2900" b="0" i="1" smtClean="0">
                                  <a:latin typeface="Cambria Math"/>
                                </a:rPr>
                                <m:t>′</m:t>
                              </m:r>
                            </m:sup>
                          </m:sSup>
                        </m:e>
                      </m:d>
                      <m:r>
                        <a:rPr lang="de-DE" sz="2900" b="0" i="1" smtClean="0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de-DE" sz="2900" b="0" i="0" smtClean="0">
                          <a:latin typeface="Cambria Math"/>
                        </a:rPr>
                        <m:t>with</m:t>
                      </m:r>
                      <m:r>
                        <m:rPr>
                          <m:nor/>
                        </m:rPr>
                        <a:rPr lang="de-DE" sz="2900" b="0" i="0" smtClean="0">
                          <a:latin typeface="Cambria Math"/>
                        </a:rPr>
                        <m:t> </m:t>
                      </m:r>
                      <m:d>
                        <m:dPr>
                          <m:ctrlPr>
                            <a:rPr lang="en-US" sz="2900" i="1">
                              <a:latin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9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900" i="1">
                                  <a:latin typeface="Cambria Math"/>
                                </a:rPr>
                                <m:t>𝑆</m:t>
                              </m:r>
                            </m:e>
                            <m:sup>
                              <m:r>
                                <a:rPr lang="en-US" sz="2900" i="1">
                                  <a:latin typeface="Cambria Math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sz="2900" i="1">
                              <a:latin typeface="Cambria Math"/>
                            </a:rPr>
                            <m:t>,</m:t>
                          </m:r>
                          <m:sSup>
                            <m:sSupPr>
                              <m:ctrlPr>
                                <a:rPr lang="en-US" sz="29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900" i="1">
                                  <a:latin typeface="Cambria Math"/>
                                </a:rPr>
                                <m:t>𝑇</m:t>
                              </m:r>
                            </m:e>
                            <m:sup>
                              <m:r>
                                <a:rPr lang="en-US" sz="2900" i="1">
                                  <a:latin typeface="Cambria Math"/>
                                </a:rPr>
                                <m:t>′</m:t>
                              </m:r>
                            </m:sup>
                          </m:sSup>
                        </m:e>
                      </m:d>
                      <m:r>
                        <a:rPr lang="en-US" sz="2900" i="1">
                          <a:latin typeface="Cambria Math"/>
                        </a:rPr>
                        <m:t>∈</m:t>
                      </m:r>
                      <m:r>
                        <a:rPr lang="en-US" sz="2900" i="1">
                          <a:latin typeface="Cambria Math"/>
                        </a:rPr>
                        <m:t>𝑅</m:t>
                      </m:r>
                      <m:r>
                        <a:rPr lang="en-US" sz="2900" b="0" i="1" smtClean="0">
                          <a:latin typeface="Cambria Math"/>
                        </a:rPr>
                        <m:t>}</m:t>
                      </m:r>
                      <m:r>
                        <a:rPr lang="de-DE" sz="2900" b="0" i="1" smtClean="0">
                          <a:latin typeface="Cambria Math"/>
                        </a:rPr>
                        <m:t>∪{</m:t>
                      </m:r>
                      <m:d>
                        <m:dPr>
                          <m:ctrlPr>
                            <a:rPr lang="de-DE" sz="29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de-DE" sz="2900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de-DE" sz="2900" b="0" i="1" smtClean="0">
                              <a:latin typeface="Cambria Math"/>
                            </a:rPr>
                            <m:t>,</m:t>
                          </m:r>
                          <m:r>
                            <a:rPr lang="de-DE" sz="2900" b="0" i="1" smtClean="0">
                              <a:latin typeface="Cambria Math"/>
                            </a:rPr>
                            <m:t>𝑠</m:t>
                          </m:r>
                        </m:e>
                      </m:d>
                      <m:r>
                        <a:rPr lang="de-DE" sz="2900" b="0" i="1" smtClean="0">
                          <a:latin typeface="Cambria Math"/>
                        </a:rPr>
                        <m:t> | </m:t>
                      </m:r>
                      <m:r>
                        <a:rPr lang="de-DE" sz="2900" b="0" i="1" smtClean="0">
                          <a:latin typeface="Cambria Math"/>
                        </a:rPr>
                        <m:t>𝑠</m:t>
                      </m:r>
                      <m:r>
                        <a:rPr lang="de-DE" sz="2900" b="0" i="1" smtClean="0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de-DE" sz="2900" b="0" i="0" smtClean="0">
                          <a:latin typeface="Cambria Math"/>
                        </a:rPr>
                        <m:t>is</m:t>
                      </m:r>
                      <m:r>
                        <m:rPr>
                          <m:nor/>
                        </m:rPr>
                        <a:rPr lang="de-DE" sz="2900" b="0" i="0" smtClean="0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de-DE" sz="2900" b="0" i="0" smtClean="0">
                          <a:latin typeface="Cambria Math"/>
                        </a:rPr>
                        <m:t>a</m:t>
                      </m:r>
                      <m:r>
                        <m:rPr>
                          <m:nor/>
                        </m:rPr>
                        <a:rPr lang="de-DE" sz="2900" b="0" i="0" smtClean="0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de-DE" sz="2900" b="0" i="0" smtClean="0">
                          <a:latin typeface="Cambria Math"/>
                        </a:rPr>
                        <m:t>simple</m:t>
                      </m:r>
                      <m:r>
                        <m:rPr>
                          <m:nor/>
                        </m:rPr>
                        <a:rPr lang="de-DE" sz="2900" b="0" i="0" smtClean="0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de-DE" sz="2900" b="0" i="0" smtClean="0">
                          <a:latin typeface="Cambria Math"/>
                        </a:rPr>
                        <m:t>term</m:t>
                      </m:r>
                      <m:r>
                        <a:rPr lang="de-DE" sz="2900" b="0" i="1" smtClean="0">
                          <a:latin typeface="Cambria Math"/>
                        </a:rPr>
                        <m:t>}</m:t>
                      </m:r>
                      <m:r>
                        <a:rPr lang="en-US" sz="2900" b="0" i="1" smtClean="0">
                          <a:latin typeface="Cambria Math"/>
                          <a:ea typeface="Cambria Math"/>
                        </a:rPr>
                        <m:t>⊇</m:t>
                      </m:r>
                      <m:r>
                        <m:rPr>
                          <m:nor/>
                        </m:rPr>
                        <a:rPr lang="en-US" sz="2900">
                          <a:latin typeface="Cambria Math"/>
                        </a:rPr>
                        <m:t>Unf</m:t>
                      </m:r>
                      <m:r>
                        <a:rPr lang="en-US" sz="2900" i="1"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sz="29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900" i="1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sz="2900" i="1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US" sz="2900" i="1">
                          <a:latin typeface="Cambria Math"/>
                        </a:rPr>
                        <m:t>,</m:t>
                      </m:r>
                      <m:sSub>
                        <m:sSubPr>
                          <m:ctrlPr>
                            <a:rPr lang="en-US" sz="29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900" i="1"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US" sz="2900" i="1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US" sz="29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2900" dirty="0" smtClean="0"/>
              </a:p>
              <a:p>
                <a:endParaRPr lang="en-US" dirty="0" smtClean="0"/>
              </a:p>
              <a:p>
                <a:r>
                  <a:rPr lang="en-US" dirty="0" smtClean="0"/>
                  <a:t>The constraint on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𝑅</m:t>
                    </m:r>
                  </m:oMath>
                </a14:m>
                <a:r>
                  <a:rPr lang="en-US" b="0" dirty="0" smtClean="0"/>
                  <a:t> is decidable. Thus we have a method to prove equivalence.</a:t>
                </a:r>
              </a:p>
              <a:p>
                <a:pPr marL="0" indent="0">
                  <a:buNone/>
                </a:pPr>
                <a:endParaRPr lang="en-US" dirty="0" smtClean="0"/>
              </a:p>
            </p:txBody>
          </p:sp>
        </mc:Choice>
        <mc:Fallback xmlns=""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5069160"/>
              </a:xfrm>
              <a:blipFill rotWithShape="1">
                <a:blip r:embed="rId2"/>
                <a:stretch>
                  <a:fillRect l="-815" t="-1925" b="-4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/>
              <p:cNvSpPr txBox="1"/>
              <p:nvPr/>
            </p:nvSpPr>
            <p:spPr>
              <a:xfrm>
                <a:off x="5004048" y="116632"/>
                <a:ext cx="4032447" cy="1481496"/>
              </a:xfrm>
              <a:prstGeom prst="rect">
                <a:avLst/>
              </a:prstGeom>
              <a:effectLst>
                <a:outerShdw blurRad="50800" dist="127000" dir="8100000" algn="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marL="342900" indent="-342900">
                  <a:lnSpc>
                    <a:spcPct val="110000"/>
                  </a:lnSpc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US" sz="1600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6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/>
                              </a:rPr>
                              <m:t>𝑆</m:t>
                            </m:r>
                          </m:e>
                          <m:sub>
                            <m:r>
                              <a:rPr lang="en-US" sz="1600" i="1">
                                <a:latin typeface="Cambria Math"/>
                              </a:rPr>
                              <m:t>0</m:t>
                            </m:r>
                          </m:sub>
                        </m:sSub>
                        <m:r>
                          <a:rPr lang="en-US" sz="1600" i="1"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en-US" sz="16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/>
                              </a:rPr>
                              <m:t>𝑇</m:t>
                            </m:r>
                          </m:e>
                          <m:sub>
                            <m:r>
                              <a:rPr lang="en-US" sz="1600" i="1"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e>
                    </m:d>
                    <m:r>
                      <a:rPr lang="en-US" sz="1600" i="1">
                        <a:latin typeface="Cambria Math"/>
                      </a:rPr>
                      <m:t>∈</m:t>
                    </m:r>
                    <m:r>
                      <m:rPr>
                        <m:nor/>
                      </m:rPr>
                      <a:rPr lang="en-US" sz="1600">
                        <a:latin typeface="Cambria Math"/>
                      </a:rPr>
                      <m:t>Unf</m:t>
                    </m:r>
                    <m:r>
                      <a:rPr lang="en-US" sz="1600" i="1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sz="1600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sz="1600" i="1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sz="1600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sz="1600" i="1">
                        <a:latin typeface="Cambria Math"/>
                      </a:rPr>
                      <m:t>)</m:t>
                    </m:r>
                  </m:oMath>
                </a14:m>
                <a:endParaRPr lang="en-US" sz="1600" dirty="0"/>
              </a:p>
              <a:p>
                <a:pPr marL="342900" indent="-342900">
                  <a:lnSpc>
                    <a:spcPct val="110000"/>
                  </a:lnSpc>
                  <a:buFont typeface="Arial" pitchFamily="34" charset="0"/>
                  <a:buChar char="•"/>
                </a:pPr>
                <a:r>
                  <a:rPr lang="en-US" sz="1600" dirty="0"/>
                  <a:t>If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 dirty="0">
                            <a:latin typeface="Cambria Math"/>
                          </a:rPr>
                        </m:ctrlPr>
                      </m:dPr>
                      <m:e>
                        <m:r>
                          <a:rPr lang="de-DE" sz="1600" i="1" dirty="0">
                            <a:latin typeface="Cambria Math"/>
                          </a:rPr>
                          <m:t>𝑃</m:t>
                        </m:r>
                        <m:d>
                          <m:dPr>
                            <m:ctrlPr>
                              <a:rPr lang="de-DE" sz="1600" i="1" dirty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de-DE" sz="1600" i="1" dirty="0">
                                <a:latin typeface="Cambria Math"/>
                              </a:rPr>
                              <m:t>𝑠</m:t>
                            </m:r>
                          </m:e>
                        </m:d>
                        <m:r>
                          <a:rPr lang="en-US" sz="1600" i="1" dirty="0">
                            <a:latin typeface="Cambria Math"/>
                          </a:rPr>
                          <m:t>,</m:t>
                        </m:r>
                        <m:r>
                          <a:rPr lang="en-US" sz="1600" i="1" dirty="0">
                            <a:latin typeface="Cambria Math"/>
                          </a:rPr>
                          <m:t>𝑄</m:t>
                        </m:r>
                        <m:d>
                          <m:dPr>
                            <m:ctrlPr>
                              <a:rPr lang="de-DE" sz="1600" i="1" dirty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de-DE" sz="1600" i="1" dirty="0">
                                <a:latin typeface="Cambria Math"/>
                              </a:rPr>
                              <m:t>𝑡</m:t>
                            </m:r>
                          </m:e>
                        </m:d>
                      </m:e>
                    </m:d>
                    <m:r>
                      <a:rPr lang="en-US" sz="1600" i="1" dirty="0">
                        <a:latin typeface="Cambria Math"/>
                      </a:rPr>
                      <m:t>∈</m:t>
                    </m:r>
                    <m:r>
                      <m:rPr>
                        <m:nor/>
                      </m:rPr>
                      <a:rPr lang="en-US" sz="1600">
                        <a:latin typeface="Cambria Math"/>
                      </a:rPr>
                      <m:t>Unf</m:t>
                    </m:r>
                    <m:r>
                      <a:rPr lang="en-US" sz="1600" i="1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sz="1600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sz="1600" i="1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sz="1600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sz="1600" i="1">
                        <a:latin typeface="Cambria Math"/>
                      </a:rPr>
                      <m:t>)</m:t>
                    </m:r>
                  </m:oMath>
                </a14:m>
                <a:endParaRPr lang="en-US" sz="1600" dirty="0"/>
              </a:p>
              <a:p>
                <a:pPr lvl="1">
                  <a:lnSpc>
                    <a:spcPct val="110000"/>
                  </a:lnSpc>
                </a:pPr>
                <a:r>
                  <a:rPr lang="en-US" sz="1600" dirty="0" smtClean="0"/>
                  <a:t>with </a:t>
                </a:r>
                <a14:m>
                  <m:oMath xmlns:m="http://schemas.openxmlformats.org/officeDocument/2006/math">
                    <m:r>
                      <a:rPr lang="de-DE" sz="1600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de-DE" sz="1600" i="1">
                            <a:latin typeface="Cambria Math"/>
                          </a:rPr>
                        </m:ctrlPr>
                      </m:dPr>
                      <m:e>
                        <m:r>
                          <a:rPr lang="de-DE" sz="16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1600" i="1">
                        <a:latin typeface="Cambria Math"/>
                      </a:rPr>
                      <m:t>≔</m:t>
                    </m:r>
                    <m:sSub>
                      <m:sSubPr>
                        <m:ctrlPr>
                          <a:rPr lang="de-DE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de-DE" sz="1600" i="1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de-DE" sz="1600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de-DE" sz="1600" i="1">
                        <a:latin typeface="Cambria Math"/>
                      </a:rPr>
                      <m:t>⋅</m:t>
                    </m:r>
                    <m:sSub>
                      <m:sSubPr>
                        <m:ctrlPr>
                          <a:rPr lang="de-DE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de-DE" sz="1600" i="1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de-DE" sz="1600" i="1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600" dirty="0"/>
                  <a:t> and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600">
                        <a:latin typeface="Cambria Math"/>
                      </a:rPr>
                      <m:t>Q</m:t>
                    </m:r>
                    <m:d>
                      <m:dPr>
                        <m:ctrlPr>
                          <a:rPr lang="de-DE" sz="1600" i="1">
                            <a:latin typeface="Cambria Math"/>
                          </a:rPr>
                        </m:ctrlPr>
                      </m:dPr>
                      <m:e>
                        <m:r>
                          <a:rPr lang="de-DE" sz="16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1600" i="1">
                        <a:latin typeface="Cambria Math"/>
                      </a:rPr>
                      <m:t>≔</m:t>
                    </m:r>
                    <m:sSub>
                      <m:sSubPr>
                        <m:ctrlPr>
                          <a:rPr lang="de-DE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de-DE" sz="1600" i="1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de-DE" sz="1600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de-DE" sz="1600" i="1">
                        <a:latin typeface="Cambria Math"/>
                      </a:rPr>
                      <m:t>⋅</m:t>
                    </m:r>
                    <m:sSub>
                      <m:sSubPr>
                        <m:ctrlPr>
                          <a:rPr lang="de-DE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de-DE" sz="1600" i="1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de-DE" sz="1600" i="1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600" dirty="0"/>
                  <a:t>, </a:t>
                </a:r>
              </a:p>
              <a:p>
                <a:pPr lvl="1">
                  <a:lnSpc>
                    <a:spcPct val="110000"/>
                  </a:lnSpc>
                </a:pPr>
                <a:r>
                  <a:rPr lang="en-US" sz="1600" dirty="0" smtClean="0"/>
                  <a:t>then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6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/>
                              </a:rPr>
                              <m:t>𝑆</m:t>
                            </m:r>
                          </m:e>
                          <m:sub>
                            <m:r>
                              <a:rPr lang="en-US" sz="1600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de-DE" sz="1600" i="1">
                            <a:latin typeface="Cambria Math"/>
                          </a:rPr>
                          <m:t>[</m:t>
                        </m:r>
                        <m:r>
                          <a:rPr lang="de-DE" sz="1600" i="1">
                            <a:latin typeface="Cambria Math"/>
                          </a:rPr>
                          <m:t>𝑠</m:t>
                        </m:r>
                        <m:r>
                          <a:rPr lang="de-DE" sz="1600" i="1">
                            <a:latin typeface="Cambria Math"/>
                          </a:rPr>
                          <m:t>/</m:t>
                        </m:r>
                        <m:r>
                          <a:rPr lang="de-DE" sz="1600" i="1">
                            <a:latin typeface="Cambria Math"/>
                          </a:rPr>
                          <m:t>𝑥</m:t>
                        </m:r>
                        <m:r>
                          <a:rPr lang="de-DE" sz="1600" i="1">
                            <a:latin typeface="Cambria Math"/>
                          </a:rPr>
                          <m:t>],</m:t>
                        </m:r>
                        <m:sSub>
                          <m:sSubPr>
                            <m:ctrlPr>
                              <a:rPr lang="en-US" sz="16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/>
                              </a:rPr>
                              <m:t>𝑇</m:t>
                            </m:r>
                          </m:e>
                          <m:sub>
                            <m:r>
                              <a:rPr lang="en-US" sz="1600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de-DE" sz="1600" i="1">
                            <a:latin typeface="Cambria Math"/>
                          </a:rPr>
                          <m:t>[</m:t>
                        </m:r>
                        <m:r>
                          <a:rPr lang="de-DE" sz="1600" i="1">
                            <a:latin typeface="Cambria Math"/>
                          </a:rPr>
                          <m:t>𝑡</m:t>
                        </m:r>
                        <m:r>
                          <a:rPr lang="de-DE" sz="1600" i="1">
                            <a:latin typeface="Cambria Math"/>
                          </a:rPr>
                          <m:t>/</m:t>
                        </m:r>
                        <m:r>
                          <a:rPr lang="de-DE" sz="1600" i="1">
                            <a:latin typeface="Cambria Math"/>
                          </a:rPr>
                          <m:t>𝑥</m:t>
                        </m:r>
                        <m:r>
                          <a:rPr lang="de-DE" sz="1600" i="1">
                            <a:latin typeface="Cambria Math"/>
                          </a:rPr>
                          <m:t>]</m:t>
                        </m:r>
                      </m:e>
                    </m:d>
                    <m:r>
                      <a:rPr lang="en-US" sz="1600" i="1">
                        <a:latin typeface="Cambria Math"/>
                      </a:rPr>
                      <m:t>∈</m:t>
                    </m:r>
                    <m:r>
                      <m:rPr>
                        <m:nor/>
                      </m:rPr>
                      <a:rPr lang="en-US" sz="1600">
                        <a:latin typeface="Cambria Math"/>
                      </a:rPr>
                      <m:t>Unf</m:t>
                    </m:r>
                    <m:r>
                      <a:rPr lang="en-US" sz="1600" i="1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sz="1600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sz="1600" i="1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sz="1600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sz="1600" i="1">
                        <a:latin typeface="Cambria Math"/>
                      </a:rPr>
                      <m:t>)</m:t>
                    </m:r>
                  </m:oMath>
                </a14:m>
                <a:r>
                  <a:rPr lang="en-US" sz="1600" dirty="0"/>
                  <a:t> </a:t>
                </a:r>
                <a:br>
                  <a:rPr lang="en-US" sz="1600" dirty="0"/>
                </a:br>
                <a:r>
                  <a:rPr lang="en-US" sz="1600" dirty="0" smtClean="0"/>
                  <a:t>and </a:t>
                </a:r>
                <a:r>
                  <a:rPr lang="en-US" sz="1600" dirty="0" smtClean="0">
                    <a:latin typeface="Cambria Math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6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600">
                                <a:latin typeface="Cambria Math"/>
                              </a:rPr>
                              <m:t>𝑆</m:t>
                            </m:r>
                          </m:e>
                          <m:sub>
                            <m:r>
                              <a:rPr lang="en-US" sz="1600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de-DE" sz="1600" i="1">
                            <a:latin typeface="Cambria Math"/>
                          </a:rPr>
                          <m:t>[</m:t>
                        </m:r>
                        <m:r>
                          <a:rPr lang="de-DE" sz="1600" i="1">
                            <a:latin typeface="Cambria Math"/>
                          </a:rPr>
                          <m:t>𝑠</m:t>
                        </m:r>
                        <m:r>
                          <a:rPr lang="de-DE" sz="1600" i="1">
                            <a:latin typeface="Cambria Math"/>
                          </a:rPr>
                          <m:t>/</m:t>
                        </m:r>
                        <m:r>
                          <a:rPr lang="de-DE" sz="1600" i="1">
                            <a:latin typeface="Cambria Math"/>
                          </a:rPr>
                          <m:t>𝑥</m:t>
                        </m:r>
                        <m:r>
                          <a:rPr lang="de-DE" sz="1600" i="1">
                            <a:latin typeface="Cambria Math"/>
                          </a:rPr>
                          <m:t>]</m:t>
                        </m:r>
                        <m:r>
                          <a:rPr lang="en-US" sz="1600"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en-US" sz="16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600">
                                <a:latin typeface="Cambria Math"/>
                              </a:rPr>
                              <m:t>𝑇</m:t>
                            </m:r>
                          </m:e>
                          <m:sub>
                            <m:r>
                              <a:rPr lang="en-US" sz="1600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de-DE" sz="1600" i="1">
                            <a:latin typeface="Cambria Math"/>
                          </a:rPr>
                          <m:t>[</m:t>
                        </m:r>
                        <m:r>
                          <a:rPr lang="de-DE" sz="1600" i="1">
                            <a:latin typeface="Cambria Math"/>
                          </a:rPr>
                          <m:t>𝑡</m:t>
                        </m:r>
                        <m:r>
                          <a:rPr lang="de-DE" sz="1600" i="1">
                            <a:latin typeface="Cambria Math"/>
                          </a:rPr>
                          <m:t>/</m:t>
                        </m:r>
                        <m:r>
                          <a:rPr lang="de-DE" sz="1600" i="1">
                            <a:latin typeface="Cambria Math"/>
                          </a:rPr>
                          <m:t>𝑥</m:t>
                        </m:r>
                        <m:r>
                          <a:rPr lang="de-DE" sz="1600" i="1">
                            <a:latin typeface="Cambria Math"/>
                          </a:rPr>
                          <m:t>]</m:t>
                        </m:r>
                      </m:e>
                    </m:d>
                    <m:r>
                      <a:rPr lang="en-US" sz="1600">
                        <a:latin typeface="Cambria Math"/>
                      </a:rPr>
                      <m:t>∈</m:t>
                    </m:r>
                    <m:r>
                      <m:rPr>
                        <m:nor/>
                      </m:rPr>
                      <a:rPr lang="en-US" sz="1600">
                        <a:latin typeface="Cambria Math"/>
                      </a:rPr>
                      <m:t>Unf</m:t>
                    </m:r>
                    <m:r>
                      <a:rPr lang="en-US" sz="1600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sz="160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sz="1600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sz="160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sz="1600">
                        <a:latin typeface="Cambria Math"/>
                      </a:rPr>
                      <m:t>)</m:t>
                    </m:r>
                  </m:oMath>
                </a14:m>
                <a:endParaRPr lang="en-US" sz="1600" dirty="0">
                  <a:latin typeface="Cambria Math"/>
                </a:endParaRPr>
              </a:p>
            </p:txBody>
          </p:sp>
        </mc:Choice>
        <mc:Fallback xmlns="">
          <p:sp>
            <p:nvSpPr>
              <p:cNvPr id="4" name="Textfeld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048" y="116632"/>
                <a:ext cx="4032447" cy="1481496"/>
              </a:xfrm>
              <a:prstGeom prst="rect">
                <a:avLst/>
              </a:prstGeom>
              <a:blipFill rotWithShape="1">
                <a:blip r:embed="rId3"/>
                <a:stretch>
                  <a:fillRect r="-725"/>
                </a:stretch>
              </a:blipFill>
              <a:effectLst>
                <a:outerShdw blurRad="50800" dist="127000" dir="8100000" algn="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hteck 4"/>
          <p:cNvSpPr/>
          <p:nvPr/>
        </p:nvSpPr>
        <p:spPr>
          <a:xfrm>
            <a:off x="632053" y="4912598"/>
            <a:ext cx="7874986" cy="435217"/>
          </a:xfrm>
          <a:prstGeom prst="rect">
            <a:avLst/>
          </a:prstGeom>
          <a:noFill/>
          <a:ln>
            <a:solidFill>
              <a:srgbClr val="FFFF00">
                <a:alpha val="1176"/>
              </a:srgb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0" i="1" smtClean="0">
              <a:latin typeface="Cambria Math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1190669" y="2787562"/>
            <a:ext cx="4029403" cy="435217"/>
          </a:xfrm>
          <a:prstGeom prst="rect">
            <a:avLst/>
          </a:prstGeom>
          <a:noFill/>
          <a:ln>
            <a:solidFill>
              <a:srgbClr val="FFFF00">
                <a:alpha val="1176"/>
              </a:srgb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0" i="1" smtClean="0">
              <a:latin typeface="Cambria Math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5338450" y="101125"/>
            <a:ext cx="2041862" cy="404825"/>
          </a:xfrm>
          <a:prstGeom prst="rect">
            <a:avLst/>
          </a:prstGeom>
          <a:noFill/>
          <a:ln>
            <a:solidFill>
              <a:srgbClr val="FFFF00">
                <a:alpha val="1176"/>
              </a:srgb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0" i="1" smtClean="0">
              <a:latin typeface="Cambria Math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5292079" y="359879"/>
            <a:ext cx="3744415" cy="1238249"/>
          </a:xfrm>
          <a:prstGeom prst="rect">
            <a:avLst/>
          </a:prstGeom>
          <a:noFill/>
          <a:ln>
            <a:solidFill>
              <a:srgbClr val="FFFF00">
                <a:alpha val="1176"/>
              </a:srgb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0" i="1" smtClean="0">
              <a:latin typeface="Cambria Math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1199215" y="3086523"/>
            <a:ext cx="6405667" cy="1621529"/>
          </a:xfrm>
          <a:prstGeom prst="rect">
            <a:avLst/>
          </a:prstGeom>
          <a:noFill/>
          <a:ln>
            <a:solidFill>
              <a:srgbClr val="FFFF00">
                <a:alpha val="1176"/>
              </a:srgb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0" i="1" smtClean="0">
              <a:latin typeface="Cambria Math"/>
            </a:endParaRPr>
          </a:p>
        </p:txBody>
      </p:sp>
    </p:spTree>
    <p:extLst>
      <p:ext uri="{BB962C8B-B14F-4D97-AF65-F5344CB8AC3E}">
        <p14:creationId xmlns:p14="http://schemas.microsoft.com/office/powerpoint/2010/main" val="3269316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Unification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925144"/>
              </a:xfrm>
            </p:spPr>
            <p:txBody>
              <a:bodyPr>
                <a:normAutofit fontScale="92500" lnSpcReduction="10000"/>
              </a:bodyPr>
              <a:lstStyle/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</a:rPr>
                      <m:t>𝜎</m:t>
                    </m:r>
                  </m:oMath>
                </a14:m>
                <a:r>
                  <a:rPr lang="en-US" dirty="0"/>
                  <a:t> is unifier of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𝑆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𝑇</m:t>
                    </m:r>
                  </m:oMath>
                </a14:m>
                <a:r>
                  <a:rPr lang="en-US" dirty="0"/>
                  <a:t> if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𝜎</m:t>
                    </m:r>
                    <m:r>
                      <a:rPr lang="en-US" i="1">
                        <a:latin typeface="Cambria Math"/>
                      </a:rPr>
                      <m:t>𝑆</m:t>
                    </m:r>
                    <m:r>
                      <a:rPr lang="en-US" i="1">
                        <a:latin typeface="Cambria Math"/>
                      </a:rPr>
                      <m:t>≡</m:t>
                    </m:r>
                    <m:r>
                      <a:rPr lang="en-US" i="1">
                        <a:latin typeface="Cambria Math"/>
                      </a:rPr>
                      <m:t>𝜎</m:t>
                    </m:r>
                    <m:r>
                      <a:rPr lang="en-US" i="1">
                        <a:latin typeface="Cambria Math"/>
                      </a:rPr>
                      <m:t>𝑇</m:t>
                    </m:r>
                  </m:oMath>
                </a14:m>
                <a:endParaRPr lang="en-US" b="0" dirty="0" smtClean="0"/>
              </a:p>
              <a:p>
                <a:r>
                  <a:rPr lang="en-US" b="0" dirty="0" smtClean="0"/>
                  <a:t>We write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𝜎</m:t>
                    </m:r>
                    <m:r>
                      <a:rPr lang="en-US" b="0" i="1" smtClean="0">
                        <a:latin typeface="Cambria Math"/>
                      </a:rPr>
                      <m:t>𝑅</m:t>
                    </m:r>
                  </m:oMath>
                </a14:m>
                <a:r>
                  <a:rPr lang="en-US" dirty="0" smtClean="0"/>
                  <a:t> for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|"/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</a:rPr>
                              <m:t>𝜎</m:t>
                            </m:r>
                            <m:r>
                              <a:rPr lang="en-US" i="1">
                                <a:latin typeface="Cambria Math"/>
                              </a:rPr>
                              <m:t>𝑆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,</m:t>
                            </m:r>
                            <m:r>
                              <a:rPr lang="en-US" i="1">
                                <a:latin typeface="Cambria Math"/>
                              </a:rPr>
                              <m:t>𝜎</m:t>
                            </m:r>
                            <m:r>
                              <a:rPr lang="en-US" i="1">
                                <a:latin typeface="Cambria Math"/>
                              </a:rPr>
                              <m:t>𝑇</m:t>
                            </m:r>
                          </m:e>
                        </m:d>
                        <m:r>
                          <a:rPr lang="en-US" i="1">
                            <a:latin typeface="Cambria Math"/>
                          </a:rPr>
                          <m:t> 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 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𝑆</m:t>
                        </m:r>
                        <m:r>
                          <a:rPr lang="en-US" b="0" i="1" smtClean="0">
                            <a:latin typeface="Cambria Math"/>
                          </a:rPr>
                          <m:t>,</m:t>
                        </m:r>
                        <m:r>
                          <a:rPr lang="en-US" i="1">
                            <a:latin typeface="Cambria Math"/>
                          </a:rPr>
                          <m:t>𝑇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∈</m:t>
                    </m:r>
                    <m:r>
                      <m:rPr>
                        <m:nor/>
                      </m:rPr>
                      <a:rPr lang="en-US" b="0" i="0" smtClean="0">
                        <a:latin typeface="Cambria Math"/>
                      </a:rPr>
                      <m:t>R</m:t>
                    </m:r>
                    <m:r>
                      <a:rPr lang="en-US" i="1">
                        <a:latin typeface="Cambria Math"/>
                      </a:rPr>
                      <m:t>}</m:t>
                    </m:r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b="0" i="1" dirty="0" smtClean="0"/>
                  <a:t>Lemma:</a:t>
                </a:r>
                <a:r>
                  <a:rPr lang="en-US" b="0" dirty="0" smtClean="0"/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b="0" i="0" smtClean="0">
                        <a:latin typeface="Cambria Math"/>
                      </a:rPr>
                      <m:t>Unf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𝜎</m:t>
                        </m:r>
                        <m:r>
                          <a:rPr lang="en-US" b="0" i="1" smtClean="0">
                            <a:latin typeface="Cambria Math"/>
                          </a:rPr>
                          <m:t>𝑆</m:t>
                        </m:r>
                        <m:r>
                          <a:rPr lang="en-US" b="0" i="1" smtClean="0">
                            <a:latin typeface="Cambria Math"/>
                          </a:rPr>
                          <m:t>,</m:t>
                        </m:r>
                        <m:r>
                          <a:rPr lang="en-US" b="0" i="1" smtClean="0">
                            <a:latin typeface="Cambria Math"/>
                          </a:rPr>
                          <m:t>𝜎</m:t>
                        </m:r>
                        <m:r>
                          <a:rPr lang="en-US" b="0" i="1" smtClean="0">
                            <a:latin typeface="Cambria Math"/>
                          </a:rPr>
                          <m:t>𝑇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𝜎</m:t>
                    </m:r>
                    <m:r>
                      <m:rPr>
                        <m:nor/>
                      </m:rPr>
                      <a:rPr lang="en-US">
                        <a:latin typeface="Cambria Math"/>
                      </a:rPr>
                      <m:t>Unf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𝑆</m:t>
                        </m:r>
                        <m:r>
                          <a:rPr lang="en-US" i="1">
                            <a:latin typeface="Cambria Math"/>
                          </a:rPr>
                          <m:t>,</m:t>
                        </m:r>
                        <m:r>
                          <a:rPr lang="en-US" b="0" i="1" smtClean="0">
                            <a:latin typeface="Cambria Math"/>
                          </a:rPr>
                          <m:t>𝑇</m:t>
                        </m:r>
                        <m:r>
                          <a:rPr lang="en-US" i="1" smtClean="0">
                            <a:latin typeface="Cambria Math"/>
                          </a:rPr>
                          <m:t> </m:t>
                        </m:r>
                      </m:e>
                    </m:d>
                  </m:oMath>
                </a14:m>
                <a:endParaRPr lang="en-US" b="0" dirty="0" smtClean="0"/>
              </a:p>
              <a:p>
                <a:r>
                  <a:rPr lang="en-US" dirty="0" smtClean="0"/>
                  <a:t>Thus,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>
                        <a:latin typeface="Cambria Math"/>
                      </a:rPr>
                      <m:t>Unf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𝜎</m:t>
                        </m:r>
                        <m:r>
                          <a:rPr lang="en-US" i="1">
                            <a:latin typeface="Cambria Math"/>
                          </a:rPr>
                          <m:t>𝑆</m:t>
                        </m:r>
                        <m:r>
                          <a:rPr lang="en-US" i="1">
                            <a:latin typeface="Cambria Math"/>
                          </a:rPr>
                          <m:t>,</m:t>
                        </m:r>
                        <m:r>
                          <a:rPr lang="en-US" i="1">
                            <a:latin typeface="Cambria Math"/>
                          </a:rPr>
                          <m:t>𝜎</m:t>
                        </m:r>
                        <m:r>
                          <a:rPr lang="en-US" i="1">
                            <a:latin typeface="Cambria Math"/>
                          </a:rPr>
                          <m:t>𝑇</m:t>
                        </m:r>
                      </m:e>
                    </m:d>
                  </m:oMath>
                </a14:m>
                <a:r>
                  <a:rPr lang="en-US" dirty="0" smtClean="0"/>
                  <a:t> is consistent </a:t>
                </a:r>
                <a:r>
                  <a:rPr lang="en-US" dirty="0" err="1" smtClean="0"/>
                  <a:t>iff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𝜎</m:t>
                    </m:r>
                    <m:r>
                      <m:rPr>
                        <m:nor/>
                      </m:rPr>
                      <a:rPr lang="en-US">
                        <a:latin typeface="Cambria Math"/>
                      </a:rPr>
                      <m:t>Unf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𝑆</m:t>
                        </m:r>
                        <m:r>
                          <a:rPr lang="en-US" i="1">
                            <a:latin typeface="Cambria Math"/>
                          </a:rPr>
                          <m:t>,</m:t>
                        </m:r>
                        <m:r>
                          <a:rPr lang="en-US" i="1">
                            <a:latin typeface="Cambria Math"/>
                          </a:rPr>
                          <m:t>𝑇</m:t>
                        </m:r>
                        <m:r>
                          <a:rPr lang="en-US" i="1">
                            <a:latin typeface="Cambria Math"/>
                          </a:rPr>
                          <m:t> </m:t>
                        </m:r>
                      </m:e>
                    </m:d>
                  </m:oMath>
                </a14:m>
                <a:r>
                  <a:rPr lang="en-US" dirty="0" smtClean="0"/>
                  <a:t> is consistent </a:t>
                </a:r>
                <a:r>
                  <a:rPr lang="en-US" dirty="0" err="1" smtClean="0"/>
                  <a:t>iff</a:t>
                </a:r>
                <a:endParaRPr lang="en-US" dirty="0" smtClean="0"/>
              </a:p>
              <a:p>
                <a:pPr lvl="1"/>
                <a:r>
                  <a:rPr lang="en-US" dirty="0" smtClean="0"/>
                  <a:t>for all simple pairs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𝑠</m:t>
                        </m:r>
                        <m:r>
                          <a:rPr lang="en-US" b="0" i="1" smtClean="0">
                            <a:latin typeface="Cambria Math"/>
                          </a:rPr>
                          <m:t>,</m:t>
                        </m:r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∈</m:t>
                    </m:r>
                    <m:r>
                      <m:rPr>
                        <m:nor/>
                      </m:rPr>
                      <a:rPr lang="en-US">
                        <a:latin typeface="Cambria Math"/>
                      </a:rPr>
                      <m:t>Unf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𝑆</m:t>
                        </m:r>
                        <m:r>
                          <a:rPr lang="en-US" b="0" i="1" smtClean="0">
                            <a:latin typeface="Cambria Math"/>
                          </a:rPr>
                          <m:t>,</m:t>
                        </m:r>
                        <m:r>
                          <a:rPr lang="en-US" b="0" i="1" smtClean="0">
                            <a:latin typeface="Cambria Math"/>
                          </a:rPr>
                          <m:t>𝑇</m:t>
                        </m:r>
                      </m:e>
                    </m:d>
                  </m:oMath>
                </a14:m>
                <a:r>
                  <a:rPr lang="en-US" dirty="0" smtClean="0"/>
                  <a:t>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𝜎</m:t>
                    </m:r>
                    <m:r>
                      <a:rPr lang="en-US" b="0" i="1" smtClean="0">
                        <a:latin typeface="Cambria Math"/>
                      </a:rPr>
                      <m:t>𝑠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𝜎</m:t>
                    </m:r>
                    <m:r>
                      <a:rPr lang="en-US" b="0" i="1" smtClean="0">
                        <a:latin typeface="Cambria Math"/>
                      </a:rPr>
                      <m:t>𝑡</m:t>
                    </m:r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all other pairs consist of procedure calls only</a:t>
                </a:r>
              </a:p>
              <a:p>
                <a:r>
                  <a:rPr lang="en-US" dirty="0" smtClean="0"/>
                  <a:t>This is a classical first-order unification problem</a:t>
                </a:r>
              </a:p>
              <a:p>
                <a:r>
                  <a:rPr lang="en-US" dirty="0" smtClean="0"/>
                  <a:t>Thus we have </a:t>
                </a:r>
                <a:r>
                  <a:rPr lang="en-US" b="1" dirty="0" smtClean="0"/>
                  <a:t>m</a:t>
                </a:r>
                <a:r>
                  <a:rPr lang="en-US" dirty="0" smtClean="0"/>
                  <a:t>ost </a:t>
                </a:r>
                <a:r>
                  <a:rPr lang="en-US" b="1" dirty="0" smtClean="0"/>
                  <a:t>g</a:t>
                </a:r>
                <a:r>
                  <a:rPr lang="en-US" dirty="0" smtClean="0"/>
                  <a:t>eneral </a:t>
                </a:r>
                <a:r>
                  <a:rPr lang="en-US" b="1" dirty="0" smtClean="0"/>
                  <a:t>u</a:t>
                </a:r>
                <a:r>
                  <a:rPr lang="en-US" dirty="0" smtClean="0"/>
                  <a:t>nifiers (MGUs)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𝜎</m:t>
                    </m:r>
                  </m:oMath>
                </a14:m>
                <a:r>
                  <a:rPr lang="en-US" dirty="0" smtClean="0"/>
                  <a:t>:</a:t>
                </a:r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:r>
                  <a:rPr lang="en-US" dirty="0" smtClean="0"/>
                  <a:t>For every other unifier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𝜏</m:t>
                    </m:r>
                  </m:oMath>
                </a14:m>
                <a:r>
                  <a:rPr lang="en-US" dirty="0" smtClean="0"/>
                  <a:t>, we have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𝜏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𝜏</m:t>
                    </m:r>
                    <m:r>
                      <a:rPr lang="en-US" b="0" i="1" smtClean="0">
                        <a:latin typeface="Cambria Math"/>
                      </a:rPr>
                      <m:t>∘</m:t>
                    </m:r>
                    <m:r>
                      <a:rPr lang="en-US" b="0" i="1" smtClean="0">
                        <a:latin typeface="Cambria Math"/>
                      </a:rPr>
                      <m:t>𝜎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925144"/>
              </a:xfrm>
              <a:blipFill rotWithShape="1">
                <a:blip r:embed="rId2"/>
                <a:stretch>
                  <a:fillRect l="-1704" t="-2478" b="-14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/>
              <p:cNvSpPr txBox="1"/>
              <p:nvPr/>
            </p:nvSpPr>
            <p:spPr>
              <a:xfrm>
                <a:off x="5004048" y="116632"/>
                <a:ext cx="4032447" cy="1481496"/>
              </a:xfrm>
              <a:prstGeom prst="rect">
                <a:avLst/>
              </a:prstGeom>
              <a:effectLst>
                <a:outerShdw blurRad="50800" dist="127000" dir="8100000" algn="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marL="342900" indent="-342900">
                  <a:lnSpc>
                    <a:spcPct val="110000"/>
                  </a:lnSpc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US" sz="1600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6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/>
                              </a:rPr>
                              <m:t>𝑆</m:t>
                            </m:r>
                          </m:e>
                          <m:sub>
                            <m:r>
                              <a:rPr lang="en-US" sz="1600" i="1">
                                <a:latin typeface="Cambria Math"/>
                              </a:rPr>
                              <m:t>0</m:t>
                            </m:r>
                          </m:sub>
                        </m:sSub>
                        <m:r>
                          <a:rPr lang="en-US" sz="1600" i="1"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en-US" sz="16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/>
                              </a:rPr>
                              <m:t>𝑇</m:t>
                            </m:r>
                          </m:e>
                          <m:sub>
                            <m:r>
                              <a:rPr lang="en-US" sz="1600" i="1"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e>
                    </m:d>
                    <m:r>
                      <a:rPr lang="en-US" sz="1600" i="1">
                        <a:latin typeface="Cambria Math"/>
                      </a:rPr>
                      <m:t>∈</m:t>
                    </m:r>
                    <m:r>
                      <m:rPr>
                        <m:nor/>
                      </m:rPr>
                      <a:rPr lang="en-US" sz="1600">
                        <a:latin typeface="Cambria Math"/>
                      </a:rPr>
                      <m:t>Unf</m:t>
                    </m:r>
                    <m:r>
                      <a:rPr lang="en-US" sz="1600" i="1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sz="1600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sz="1600" i="1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sz="1600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sz="1600" i="1">
                        <a:latin typeface="Cambria Math"/>
                      </a:rPr>
                      <m:t>)</m:t>
                    </m:r>
                  </m:oMath>
                </a14:m>
                <a:endParaRPr lang="en-US" sz="1600" dirty="0"/>
              </a:p>
              <a:p>
                <a:pPr marL="342900" indent="-342900">
                  <a:lnSpc>
                    <a:spcPct val="110000"/>
                  </a:lnSpc>
                  <a:buFont typeface="Arial" pitchFamily="34" charset="0"/>
                  <a:buChar char="•"/>
                </a:pPr>
                <a:r>
                  <a:rPr lang="en-US" sz="1600" dirty="0"/>
                  <a:t>If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 dirty="0">
                            <a:latin typeface="Cambria Math"/>
                          </a:rPr>
                        </m:ctrlPr>
                      </m:dPr>
                      <m:e>
                        <m:r>
                          <a:rPr lang="de-DE" sz="1600" i="1" dirty="0">
                            <a:latin typeface="Cambria Math"/>
                          </a:rPr>
                          <m:t>𝑃</m:t>
                        </m:r>
                        <m:d>
                          <m:dPr>
                            <m:ctrlPr>
                              <a:rPr lang="de-DE" sz="1600" i="1" dirty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de-DE" sz="1600" i="1" dirty="0">
                                <a:latin typeface="Cambria Math"/>
                              </a:rPr>
                              <m:t>𝑠</m:t>
                            </m:r>
                          </m:e>
                        </m:d>
                        <m:r>
                          <a:rPr lang="en-US" sz="1600" i="1" dirty="0">
                            <a:latin typeface="Cambria Math"/>
                          </a:rPr>
                          <m:t>,</m:t>
                        </m:r>
                        <m:r>
                          <a:rPr lang="en-US" sz="1600" i="1" dirty="0">
                            <a:latin typeface="Cambria Math"/>
                          </a:rPr>
                          <m:t>𝑄</m:t>
                        </m:r>
                        <m:d>
                          <m:dPr>
                            <m:ctrlPr>
                              <a:rPr lang="de-DE" sz="1600" i="1" dirty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de-DE" sz="1600" i="1" dirty="0">
                                <a:latin typeface="Cambria Math"/>
                              </a:rPr>
                              <m:t>𝑡</m:t>
                            </m:r>
                          </m:e>
                        </m:d>
                      </m:e>
                    </m:d>
                    <m:r>
                      <a:rPr lang="en-US" sz="1600" i="1" dirty="0">
                        <a:latin typeface="Cambria Math"/>
                      </a:rPr>
                      <m:t>∈</m:t>
                    </m:r>
                    <m:r>
                      <m:rPr>
                        <m:nor/>
                      </m:rPr>
                      <a:rPr lang="en-US" sz="1600">
                        <a:latin typeface="Cambria Math"/>
                      </a:rPr>
                      <m:t>Unf</m:t>
                    </m:r>
                    <m:r>
                      <a:rPr lang="en-US" sz="1600" i="1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sz="1600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sz="1600" i="1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sz="1600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sz="1600" i="1">
                        <a:latin typeface="Cambria Math"/>
                      </a:rPr>
                      <m:t>)</m:t>
                    </m:r>
                  </m:oMath>
                </a14:m>
                <a:endParaRPr lang="en-US" sz="1600" dirty="0"/>
              </a:p>
              <a:p>
                <a:pPr lvl="1">
                  <a:lnSpc>
                    <a:spcPct val="110000"/>
                  </a:lnSpc>
                </a:pPr>
                <a:r>
                  <a:rPr lang="en-US" sz="1600" dirty="0" smtClean="0"/>
                  <a:t>with </a:t>
                </a:r>
                <a14:m>
                  <m:oMath xmlns:m="http://schemas.openxmlformats.org/officeDocument/2006/math">
                    <m:r>
                      <a:rPr lang="de-DE" sz="1600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de-DE" sz="1600" i="1">
                            <a:latin typeface="Cambria Math"/>
                          </a:rPr>
                        </m:ctrlPr>
                      </m:dPr>
                      <m:e>
                        <m:r>
                          <a:rPr lang="de-DE" sz="16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1600" i="1">
                        <a:latin typeface="Cambria Math"/>
                      </a:rPr>
                      <m:t>≔</m:t>
                    </m:r>
                    <m:sSub>
                      <m:sSubPr>
                        <m:ctrlPr>
                          <a:rPr lang="de-DE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de-DE" sz="1600" i="1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de-DE" sz="1600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de-DE" sz="1600" i="1">
                        <a:latin typeface="Cambria Math"/>
                      </a:rPr>
                      <m:t>⋅</m:t>
                    </m:r>
                    <m:sSub>
                      <m:sSubPr>
                        <m:ctrlPr>
                          <a:rPr lang="de-DE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de-DE" sz="1600" i="1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de-DE" sz="1600" i="1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600" dirty="0"/>
                  <a:t> and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600">
                        <a:latin typeface="Cambria Math"/>
                      </a:rPr>
                      <m:t>Q</m:t>
                    </m:r>
                    <m:d>
                      <m:dPr>
                        <m:ctrlPr>
                          <a:rPr lang="de-DE" sz="1600" i="1">
                            <a:latin typeface="Cambria Math"/>
                          </a:rPr>
                        </m:ctrlPr>
                      </m:dPr>
                      <m:e>
                        <m:r>
                          <a:rPr lang="de-DE" sz="16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1600" i="1">
                        <a:latin typeface="Cambria Math"/>
                      </a:rPr>
                      <m:t>≔</m:t>
                    </m:r>
                    <m:sSub>
                      <m:sSubPr>
                        <m:ctrlPr>
                          <a:rPr lang="de-DE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de-DE" sz="1600" i="1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de-DE" sz="1600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de-DE" sz="1600" i="1">
                        <a:latin typeface="Cambria Math"/>
                      </a:rPr>
                      <m:t>⋅</m:t>
                    </m:r>
                    <m:sSub>
                      <m:sSubPr>
                        <m:ctrlPr>
                          <a:rPr lang="de-DE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de-DE" sz="1600" i="1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de-DE" sz="1600" i="1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600" dirty="0"/>
                  <a:t>, </a:t>
                </a:r>
              </a:p>
              <a:p>
                <a:pPr lvl="1">
                  <a:lnSpc>
                    <a:spcPct val="110000"/>
                  </a:lnSpc>
                </a:pPr>
                <a:r>
                  <a:rPr lang="en-US" sz="1600" dirty="0" smtClean="0"/>
                  <a:t>then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6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/>
                              </a:rPr>
                              <m:t>𝑆</m:t>
                            </m:r>
                          </m:e>
                          <m:sub>
                            <m:r>
                              <a:rPr lang="en-US" sz="1600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de-DE" sz="1600" i="1">
                            <a:latin typeface="Cambria Math"/>
                          </a:rPr>
                          <m:t>[</m:t>
                        </m:r>
                        <m:r>
                          <a:rPr lang="de-DE" sz="1600" i="1">
                            <a:latin typeface="Cambria Math"/>
                          </a:rPr>
                          <m:t>𝑠</m:t>
                        </m:r>
                        <m:r>
                          <a:rPr lang="de-DE" sz="1600" i="1">
                            <a:latin typeface="Cambria Math"/>
                          </a:rPr>
                          <m:t>/</m:t>
                        </m:r>
                        <m:r>
                          <a:rPr lang="de-DE" sz="1600" i="1">
                            <a:latin typeface="Cambria Math"/>
                          </a:rPr>
                          <m:t>𝑥</m:t>
                        </m:r>
                        <m:r>
                          <a:rPr lang="de-DE" sz="1600" i="1">
                            <a:latin typeface="Cambria Math"/>
                          </a:rPr>
                          <m:t>],</m:t>
                        </m:r>
                        <m:sSub>
                          <m:sSubPr>
                            <m:ctrlPr>
                              <a:rPr lang="en-US" sz="16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/>
                              </a:rPr>
                              <m:t>𝑇</m:t>
                            </m:r>
                          </m:e>
                          <m:sub>
                            <m:r>
                              <a:rPr lang="en-US" sz="1600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de-DE" sz="1600" i="1">
                            <a:latin typeface="Cambria Math"/>
                          </a:rPr>
                          <m:t>[</m:t>
                        </m:r>
                        <m:r>
                          <a:rPr lang="de-DE" sz="1600" i="1">
                            <a:latin typeface="Cambria Math"/>
                          </a:rPr>
                          <m:t>𝑡</m:t>
                        </m:r>
                        <m:r>
                          <a:rPr lang="de-DE" sz="1600" i="1">
                            <a:latin typeface="Cambria Math"/>
                          </a:rPr>
                          <m:t>/</m:t>
                        </m:r>
                        <m:r>
                          <a:rPr lang="de-DE" sz="1600" i="1">
                            <a:latin typeface="Cambria Math"/>
                          </a:rPr>
                          <m:t>𝑥</m:t>
                        </m:r>
                        <m:r>
                          <a:rPr lang="de-DE" sz="1600" i="1">
                            <a:latin typeface="Cambria Math"/>
                          </a:rPr>
                          <m:t>]</m:t>
                        </m:r>
                      </m:e>
                    </m:d>
                    <m:r>
                      <a:rPr lang="en-US" sz="1600" i="1">
                        <a:latin typeface="Cambria Math"/>
                      </a:rPr>
                      <m:t>∈</m:t>
                    </m:r>
                    <m:r>
                      <m:rPr>
                        <m:nor/>
                      </m:rPr>
                      <a:rPr lang="en-US" sz="1600">
                        <a:latin typeface="Cambria Math"/>
                      </a:rPr>
                      <m:t>Unf</m:t>
                    </m:r>
                    <m:r>
                      <a:rPr lang="en-US" sz="1600" i="1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sz="1600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sz="1600" i="1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sz="1600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sz="1600" i="1">
                        <a:latin typeface="Cambria Math"/>
                      </a:rPr>
                      <m:t>)</m:t>
                    </m:r>
                  </m:oMath>
                </a14:m>
                <a:r>
                  <a:rPr lang="en-US" sz="1600" dirty="0"/>
                  <a:t> </a:t>
                </a:r>
                <a:br>
                  <a:rPr lang="en-US" sz="1600" dirty="0"/>
                </a:br>
                <a:r>
                  <a:rPr lang="en-US" sz="1600" dirty="0" smtClean="0"/>
                  <a:t>and </a:t>
                </a:r>
                <a:r>
                  <a:rPr lang="en-US" sz="1600" dirty="0" smtClean="0">
                    <a:latin typeface="Cambria Math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6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600">
                                <a:latin typeface="Cambria Math"/>
                              </a:rPr>
                              <m:t>𝑆</m:t>
                            </m:r>
                          </m:e>
                          <m:sub>
                            <m:r>
                              <a:rPr lang="en-US" sz="1600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de-DE" sz="1600" i="1">
                            <a:latin typeface="Cambria Math"/>
                          </a:rPr>
                          <m:t>[</m:t>
                        </m:r>
                        <m:r>
                          <a:rPr lang="de-DE" sz="1600" i="1">
                            <a:latin typeface="Cambria Math"/>
                          </a:rPr>
                          <m:t>𝑠</m:t>
                        </m:r>
                        <m:r>
                          <a:rPr lang="de-DE" sz="1600" i="1">
                            <a:latin typeface="Cambria Math"/>
                          </a:rPr>
                          <m:t>/</m:t>
                        </m:r>
                        <m:r>
                          <a:rPr lang="de-DE" sz="1600" i="1">
                            <a:latin typeface="Cambria Math"/>
                          </a:rPr>
                          <m:t>𝑥</m:t>
                        </m:r>
                        <m:r>
                          <a:rPr lang="de-DE" sz="1600" i="1">
                            <a:latin typeface="Cambria Math"/>
                          </a:rPr>
                          <m:t>]</m:t>
                        </m:r>
                        <m:r>
                          <a:rPr lang="en-US" sz="1600"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en-US" sz="16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600">
                                <a:latin typeface="Cambria Math"/>
                              </a:rPr>
                              <m:t>𝑇</m:t>
                            </m:r>
                          </m:e>
                          <m:sub>
                            <m:r>
                              <a:rPr lang="en-US" sz="1600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de-DE" sz="1600" i="1">
                            <a:latin typeface="Cambria Math"/>
                          </a:rPr>
                          <m:t>[</m:t>
                        </m:r>
                        <m:r>
                          <a:rPr lang="de-DE" sz="1600" i="1">
                            <a:latin typeface="Cambria Math"/>
                          </a:rPr>
                          <m:t>𝑡</m:t>
                        </m:r>
                        <m:r>
                          <a:rPr lang="de-DE" sz="1600" i="1">
                            <a:latin typeface="Cambria Math"/>
                          </a:rPr>
                          <m:t>/</m:t>
                        </m:r>
                        <m:r>
                          <a:rPr lang="de-DE" sz="1600" i="1">
                            <a:latin typeface="Cambria Math"/>
                          </a:rPr>
                          <m:t>𝑥</m:t>
                        </m:r>
                        <m:r>
                          <a:rPr lang="de-DE" sz="1600" i="1">
                            <a:latin typeface="Cambria Math"/>
                          </a:rPr>
                          <m:t>]</m:t>
                        </m:r>
                      </m:e>
                    </m:d>
                    <m:r>
                      <a:rPr lang="en-US" sz="1600">
                        <a:latin typeface="Cambria Math"/>
                      </a:rPr>
                      <m:t>∈</m:t>
                    </m:r>
                    <m:r>
                      <m:rPr>
                        <m:nor/>
                      </m:rPr>
                      <a:rPr lang="en-US" sz="1600">
                        <a:latin typeface="Cambria Math"/>
                      </a:rPr>
                      <m:t>Unf</m:t>
                    </m:r>
                    <m:r>
                      <a:rPr lang="en-US" sz="1600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sz="160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sz="1600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sz="160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sz="1600">
                        <a:latin typeface="Cambria Math"/>
                      </a:rPr>
                      <m:t>)</m:t>
                    </m:r>
                  </m:oMath>
                </a14:m>
                <a:endParaRPr lang="en-US" sz="1600" dirty="0">
                  <a:latin typeface="Cambria Math"/>
                </a:endParaRPr>
              </a:p>
            </p:txBody>
          </p:sp>
        </mc:Choice>
        <mc:Fallback xmlns="">
          <p:sp>
            <p:nvSpPr>
              <p:cNvPr id="4" name="Textfeld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048" y="116632"/>
                <a:ext cx="4032447" cy="1481496"/>
              </a:xfrm>
              <a:prstGeom prst="rect">
                <a:avLst/>
              </a:prstGeom>
              <a:blipFill rotWithShape="1">
                <a:blip r:embed="rId3"/>
                <a:stretch>
                  <a:fillRect r="-725"/>
                </a:stretch>
              </a:blipFill>
              <a:effectLst>
                <a:outerShdw blurRad="50800" dist="127000" dir="8100000" algn="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77345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4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Universal Finite Equivalence Proofs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204864"/>
                <a:ext cx="8229600" cy="3921299"/>
              </a:xfrm>
            </p:spPr>
            <p:txBody>
              <a:bodyPr>
                <a:normAutofit/>
              </a:bodyPr>
              <a:lstStyle/>
              <a:p>
                <a:r>
                  <a:rPr lang="en-US" sz="3000" dirty="0" smtClean="0"/>
                  <a:t>Consider an MGU </a:t>
                </a:r>
                <a14:m>
                  <m:oMath xmlns:m="http://schemas.openxmlformats.org/officeDocument/2006/math">
                    <m:r>
                      <a:rPr lang="en-US" sz="3000" b="0" i="1" smtClean="0">
                        <a:latin typeface="Cambria Math"/>
                      </a:rPr>
                      <m:t>𝜎</m:t>
                    </m:r>
                  </m:oMath>
                </a14:m>
                <a:r>
                  <a:rPr lang="en-US" sz="3000" dirty="0" smtClean="0"/>
                  <a:t> of </a:t>
                </a:r>
                <a14:m>
                  <m:oMath xmlns:m="http://schemas.openxmlformats.org/officeDocument/2006/math">
                    <m:r>
                      <a:rPr lang="en-US" sz="3000" b="0" i="1" smtClean="0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sz="30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3000" b="0" i="1" smtClean="0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sz="3000" dirty="0" smtClean="0"/>
                  <a:t> and </a:t>
                </a:r>
                <a14:m>
                  <m:oMath xmlns:m="http://schemas.openxmlformats.org/officeDocument/2006/math">
                    <m:r>
                      <a:rPr lang="en-US" sz="3000" b="0" i="1" smtClean="0">
                        <a:latin typeface="Cambria Math"/>
                      </a:rPr>
                      <m:t>𝑄</m:t>
                    </m:r>
                    <m:d>
                      <m:dPr>
                        <m:ctrlPr>
                          <a:rPr lang="en-US" sz="30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3000" b="0" i="1" smtClean="0">
                            <a:latin typeface="Cambria Math"/>
                          </a:rPr>
                          <m:t>𝑦</m:t>
                        </m:r>
                      </m:e>
                    </m:d>
                  </m:oMath>
                </a14:m>
                <a:r>
                  <a:rPr lang="en-US" sz="3000" dirty="0" smtClean="0"/>
                  <a:t>. </a:t>
                </a:r>
                <a:br>
                  <a:rPr lang="en-US" sz="3000" dirty="0" smtClean="0"/>
                </a:br>
                <a:r>
                  <a:rPr lang="en-US" sz="3000" dirty="0" smtClean="0"/>
                  <a:t>Then </a:t>
                </a:r>
                <a14:m>
                  <m:oMath xmlns:m="http://schemas.openxmlformats.org/officeDocument/2006/math">
                    <m:r>
                      <a:rPr lang="en-US" sz="3000" b="0" i="1" smtClean="0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sz="30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3000" b="0" i="1" smtClean="0">
                            <a:latin typeface="Cambria Math"/>
                          </a:rPr>
                          <m:t>𝑠</m:t>
                        </m:r>
                      </m:e>
                    </m:d>
                    <m:r>
                      <a:rPr lang="en-US" sz="3000" b="0" i="1" smtClean="0">
                        <a:latin typeface="Cambria Math"/>
                      </a:rPr>
                      <m:t>≡</m:t>
                    </m:r>
                    <m:r>
                      <a:rPr lang="en-US" sz="3000" b="0" i="1" smtClean="0">
                        <a:latin typeface="Cambria Math"/>
                      </a:rPr>
                      <m:t>𝑄</m:t>
                    </m:r>
                    <m:d>
                      <m:dPr>
                        <m:ctrlPr>
                          <a:rPr lang="en-US" sz="30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3000" b="0" i="1" smtClean="0">
                            <a:latin typeface="Cambria Math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sz="3000" dirty="0" smtClean="0"/>
                  <a:t> </a:t>
                </a:r>
                <a:r>
                  <a:rPr lang="en-US" sz="3000" dirty="0" err="1" smtClean="0"/>
                  <a:t>iff</a:t>
                </a:r>
                <a:r>
                  <a:rPr lang="en-US" sz="3000" dirty="0" smtClean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30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3000" b="0" i="1" smtClean="0">
                            <a:latin typeface="Cambria Math"/>
                          </a:rPr>
                          <m:t>𝑃</m:t>
                        </m:r>
                        <m:d>
                          <m:dPr>
                            <m:ctrlPr>
                              <a:rPr lang="en-US" sz="3000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3000" b="0" i="1" smtClean="0">
                                <a:latin typeface="Cambria Math"/>
                              </a:rPr>
                              <m:t>𝑠</m:t>
                            </m:r>
                          </m:e>
                        </m:d>
                        <m:r>
                          <a:rPr lang="en-US" sz="3000" b="0" i="1" smtClean="0">
                            <a:latin typeface="Cambria Math"/>
                          </a:rPr>
                          <m:t>,</m:t>
                        </m:r>
                        <m:r>
                          <a:rPr lang="en-US" sz="3000" b="0" i="1" smtClean="0">
                            <a:latin typeface="Cambria Math"/>
                          </a:rPr>
                          <m:t>𝑄</m:t>
                        </m:r>
                        <m:d>
                          <m:dPr>
                            <m:ctrlPr>
                              <a:rPr lang="en-US" sz="3000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3000" b="0" i="1" smtClean="0">
                                <a:latin typeface="Cambria Math"/>
                              </a:rPr>
                              <m:t>𝑡</m:t>
                            </m:r>
                          </m:e>
                        </m:d>
                      </m:e>
                    </m:d>
                    <m:r>
                      <a:rPr lang="en-US" sz="3000" b="0" i="1" smtClean="0">
                        <a:latin typeface="Cambria Math"/>
                      </a:rPr>
                      <m:t>≤</m:t>
                    </m:r>
                    <m:r>
                      <m:rPr>
                        <m:nor/>
                      </m:rPr>
                      <a:rPr lang="en-US" sz="3000" i="0">
                        <a:latin typeface="Cambria Math"/>
                      </a:rPr>
                      <m:t>MGA</m:t>
                    </m:r>
                    <m:d>
                      <m:dPr>
                        <m:ctrlPr>
                          <a:rPr lang="en-US" sz="30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3000" i="1">
                            <a:latin typeface="Cambria Math"/>
                          </a:rPr>
                          <m:t>𝑃</m:t>
                        </m:r>
                        <m:r>
                          <a:rPr lang="de-DE" sz="3000" b="0" i="1" smtClean="0">
                            <a:latin typeface="Cambria Math"/>
                          </a:rPr>
                          <m:t>,</m:t>
                        </m:r>
                        <m:r>
                          <a:rPr lang="de-DE" sz="3000" b="0" i="1" smtClean="0">
                            <a:latin typeface="Cambria Math"/>
                          </a:rPr>
                          <m:t>𝑄</m:t>
                        </m:r>
                      </m:e>
                    </m:d>
                  </m:oMath>
                </a14:m>
                <a:r>
                  <a:rPr lang="en-US" sz="3000" dirty="0" smtClean="0"/>
                  <a:t/>
                </a:r>
                <a:br>
                  <a:rPr lang="en-US" sz="3000" dirty="0" smtClean="0"/>
                </a:br>
                <a:r>
                  <a:rPr lang="en-US" sz="3000" dirty="0" smtClean="0"/>
                  <a:t>where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3000" b="0" i="0" smtClean="0">
                        <a:latin typeface="Cambria Math"/>
                      </a:rPr>
                      <m:t>MGA</m:t>
                    </m:r>
                    <m:d>
                      <m:dPr>
                        <m:ctrlPr>
                          <a:rPr lang="en-US" sz="30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3000" b="0" i="1" smtClean="0">
                            <a:latin typeface="Cambria Math"/>
                          </a:rPr>
                          <m:t>𝑃</m:t>
                        </m:r>
                        <m:r>
                          <a:rPr lang="en-US" sz="3000" b="0" i="1" smtClean="0">
                            <a:latin typeface="Cambria Math"/>
                          </a:rPr>
                          <m:t>,</m:t>
                        </m:r>
                        <m:r>
                          <a:rPr lang="en-US" sz="3000" b="0" i="1" smtClean="0">
                            <a:latin typeface="Cambria Math"/>
                          </a:rPr>
                          <m:t>𝑄</m:t>
                        </m:r>
                      </m:e>
                    </m:d>
                    <m:r>
                      <a:rPr lang="en-US" sz="3000" b="0" i="1" smtClean="0">
                        <a:latin typeface="Cambria Math"/>
                      </a:rPr>
                      <m:t>≔(</m:t>
                    </m:r>
                    <m:r>
                      <a:rPr lang="en-US" sz="3000" b="0" i="1" smtClean="0">
                        <a:latin typeface="Cambria Math"/>
                      </a:rPr>
                      <m:t>𝜎</m:t>
                    </m:r>
                    <m:r>
                      <a:rPr lang="en-US" sz="3000" b="0" i="1" smtClean="0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sz="30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3000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sz="3000" b="0" i="1" smtClean="0">
                        <a:latin typeface="Cambria Math"/>
                      </a:rPr>
                      <m:t>,</m:t>
                    </m:r>
                    <m:r>
                      <a:rPr lang="en-US" sz="3000" b="0" i="1" smtClean="0">
                        <a:latin typeface="Cambria Math"/>
                      </a:rPr>
                      <m:t>𝜎</m:t>
                    </m:r>
                    <m:r>
                      <a:rPr lang="en-US" sz="3000" b="0" i="1" smtClean="0">
                        <a:latin typeface="Cambria Math"/>
                      </a:rPr>
                      <m:t>𝑄</m:t>
                    </m:r>
                    <m:r>
                      <a:rPr lang="en-US" sz="3000" b="0" i="1" smtClean="0">
                        <a:latin typeface="Cambria Math"/>
                      </a:rPr>
                      <m:t>(</m:t>
                    </m:r>
                    <m:r>
                      <a:rPr lang="en-US" sz="3000" b="0" i="1" smtClean="0">
                        <a:latin typeface="Cambria Math"/>
                      </a:rPr>
                      <m:t>𝑦</m:t>
                    </m:r>
                    <m:r>
                      <a:rPr lang="en-US" sz="3000" b="0" i="1" smtClean="0">
                        <a:latin typeface="Cambria Math"/>
                      </a:rPr>
                      <m:t>))</m:t>
                    </m:r>
                  </m:oMath>
                </a14:m>
                <a:endParaRPr lang="en-US" sz="3000" dirty="0" smtClean="0"/>
              </a:p>
              <a:p>
                <a:r>
                  <a:rPr lang="en-US" sz="3000" dirty="0" smtClean="0"/>
                  <a:t>Then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3000" b="0" i="0" smtClean="0">
                        <a:latin typeface="Cambria Math"/>
                      </a:rPr>
                      <m:t>R</m:t>
                    </m:r>
                    <m:r>
                      <a:rPr lang="en-US" sz="3000" b="0" i="0" smtClean="0">
                        <a:latin typeface="Cambria Math"/>
                      </a:rPr>
                      <m:t>≔</m:t>
                    </m:r>
                    <m:d>
                      <m:dPr>
                        <m:begChr m:val="{"/>
                        <m:endChr m:val="}"/>
                        <m:ctrlPr>
                          <a:rPr lang="en-US" sz="3000" i="1" smtClean="0">
                            <a:latin typeface="Cambria Math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en-US" sz="3000" b="0" i="0" smtClean="0">
                            <a:latin typeface="Cambria Math"/>
                          </a:rPr>
                          <m:t>MGA</m:t>
                        </m:r>
                        <m:d>
                          <m:dPr>
                            <m:ctrlPr>
                              <a:rPr lang="en-US" sz="3000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3000" b="0" i="1" smtClean="0">
                                <a:latin typeface="Cambria Math"/>
                              </a:rPr>
                              <m:t>𝑃</m:t>
                            </m:r>
                            <m:r>
                              <a:rPr lang="en-US" sz="3000" b="0" i="1" smtClean="0">
                                <a:latin typeface="Cambria Math"/>
                              </a:rPr>
                              <m:t>,</m:t>
                            </m:r>
                            <m:r>
                              <a:rPr lang="en-US" sz="3000" b="0" i="1" smtClean="0">
                                <a:latin typeface="Cambria Math"/>
                              </a:rPr>
                              <m:t>𝑄</m:t>
                            </m:r>
                          </m:e>
                        </m:d>
                        <m:r>
                          <a:rPr lang="en-US" sz="3000" b="0" i="1" smtClean="0">
                            <a:latin typeface="Cambria Math"/>
                          </a:rPr>
                          <m:t> </m:t>
                        </m:r>
                      </m:e>
                      <m:e>
                        <m:r>
                          <a:rPr lang="en-US" sz="3000" b="0" i="1" smtClean="0">
                            <a:latin typeface="Cambria Math"/>
                          </a:rPr>
                          <m:t> </m:t>
                        </m:r>
                        <m:r>
                          <a:rPr lang="en-US" sz="3000" b="0" i="1" smtClean="0">
                            <a:latin typeface="Cambria Math"/>
                          </a:rPr>
                          <m:t>𝑃</m:t>
                        </m:r>
                        <m:r>
                          <a:rPr lang="en-US" sz="3000" b="0" i="1" smtClean="0">
                            <a:latin typeface="Cambria Math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3000" b="0" i="0" smtClean="0">
                            <a:latin typeface="Cambria Math"/>
                          </a:rPr>
                          <m:t>and</m:t>
                        </m:r>
                        <m:r>
                          <m:rPr>
                            <m:nor/>
                          </m:rPr>
                          <a:rPr lang="en-US" sz="3000" b="0" i="0" smtClean="0">
                            <a:latin typeface="Cambria Math"/>
                          </a:rPr>
                          <m:t> </m:t>
                        </m:r>
                        <m:r>
                          <a:rPr lang="en-US" sz="3000" b="0" i="1" smtClean="0">
                            <a:latin typeface="Cambria Math"/>
                          </a:rPr>
                          <m:t>𝑄</m:t>
                        </m:r>
                        <m:r>
                          <a:rPr lang="en-US" sz="3000" b="0" i="1" smtClean="0">
                            <a:latin typeface="Cambria Math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3000" b="0" i="0" smtClean="0">
                            <a:latin typeface="Cambria Math"/>
                          </a:rPr>
                          <m:t>are</m:t>
                        </m:r>
                        <m:r>
                          <m:rPr>
                            <m:nor/>
                          </m:rPr>
                          <a:rPr lang="en-US" sz="3000" b="0" i="0" smtClean="0">
                            <a:latin typeface="Cambria Math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3000" b="0" i="0" smtClean="0">
                            <a:latin typeface="Cambria Math"/>
                          </a:rPr>
                          <m:t>unifiable</m:t>
                        </m:r>
                      </m:e>
                    </m:d>
                  </m:oMath>
                </a14:m>
                <a:r>
                  <a:rPr lang="en-US" sz="3000" dirty="0" smtClean="0"/>
                  <a:t> </a:t>
                </a:r>
                <a:br>
                  <a:rPr lang="en-US" sz="3000" dirty="0" smtClean="0"/>
                </a:br>
                <a:r>
                  <a:rPr lang="en-US" sz="3000" dirty="0" smtClean="0"/>
                  <a:t>is a finite equivalence proof for all equivalent terms </a:t>
                </a:r>
                <a14:m>
                  <m:oMath xmlns:m="http://schemas.openxmlformats.org/officeDocument/2006/math">
                    <m:r>
                      <a:rPr lang="en-US" sz="3000" b="0" i="1" smtClean="0">
                        <a:latin typeface="Cambria Math"/>
                      </a:rPr>
                      <m:t>𝑃</m:t>
                    </m:r>
                    <m:r>
                      <a:rPr lang="en-US" sz="3000" b="0" i="1" smtClean="0">
                        <a:latin typeface="Cambria Math"/>
                      </a:rPr>
                      <m:t>(</m:t>
                    </m:r>
                    <m:r>
                      <a:rPr lang="en-US" sz="3000" b="0" i="1" smtClean="0">
                        <a:latin typeface="Cambria Math"/>
                      </a:rPr>
                      <m:t>𝑠</m:t>
                    </m:r>
                    <m:r>
                      <a:rPr lang="en-US" sz="30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sz="3000" dirty="0" smtClean="0"/>
                  <a:t> and </a:t>
                </a:r>
                <a14:m>
                  <m:oMath xmlns:m="http://schemas.openxmlformats.org/officeDocument/2006/math">
                    <m:r>
                      <a:rPr lang="en-US" sz="3000" b="0" i="1" smtClean="0">
                        <a:latin typeface="Cambria Math"/>
                      </a:rPr>
                      <m:t>𝑄</m:t>
                    </m:r>
                    <m:r>
                      <a:rPr lang="en-US" sz="3000" b="0" i="1" smtClean="0">
                        <a:latin typeface="Cambria Math"/>
                      </a:rPr>
                      <m:t>(</m:t>
                    </m:r>
                    <m:r>
                      <a:rPr lang="en-US" sz="3000" b="0" i="1" smtClean="0">
                        <a:latin typeface="Cambria Math"/>
                      </a:rPr>
                      <m:t>𝑡</m:t>
                    </m:r>
                    <m:r>
                      <a:rPr lang="en-US" sz="30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sz="3000" dirty="0" smtClean="0"/>
                  <a:t>.</a:t>
                </a:r>
              </a:p>
              <a:p>
                <a:r>
                  <a:rPr lang="en-US" sz="3000" dirty="0" smtClean="0"/>
                  <a:t>Thus equivalence of terms is semi-decidable.</a:t>
                </a:r>
              </a:p>
            </p:txBody>
          </p:sp>
        </mc:Choice>
        <mc:Fallback xmlns=""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204864"/>
                <a:ext cx="8229600" cy="3921299"/>
              </a:xfrm>
              <a:blipFill rotWithShape="1">
                <a:blip r:embed="rId2"/>
                <a:stretch>
                  <a:fillRect l="-1481" t="-18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/>
              <p:cNvSpPr txBox="1"/>
              <p:nvPr/>
            </p:nvSpPr>
            <p:spPr>
              <a:xfrm>
                <a:off x="5004048" y="116632"/>
                <a:ext cx="4032447" cy="1847622"/>
              </a:xfrm>
              <a:prstGeom prst="rect">
                <a:avLst/>
              </a:prstGeom>
              <a:effectLst>
                <a:outerShdw blurRad="50800" dist="127000" dir="8100000" algn="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US" sz="1600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6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/>
                              </a:rPr>
                              <m:t>𝑆</m:t>
                            </m:r>
                          </m:e>
                          <m:sub>
                            <m:r>
                              <a:rPr lang="en-US" sz="1600" i="1">
                                <a:latin typeface="Cambria Math"/>
                              </a:rPr>
                              <m:t>0</m:t>
                            </m:r>
                          </m:sub>
                        </m:sSub>
                        <m:r>
                          <a:rPr lang="en-US" sz="1600" i="1"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en-US" sz="16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/>
                              </a:rPr>
                              <m:t>𝑇</m:t>
                            </m:r>
                          </m:e>
                          <m:sub>
                            <m:r>
                              <a:rPr lang="en-US" sz="1600" i="1"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e>
                    </m:d>
                    <m:r>
                      <a:rPr lang="en-US" sz="1600" i="1">
                        <a:latin typeface="Cambria Math"/>
                      </a:rPr>
                      <m:t>≤</m:t>
                    </m:r>
                    <m:d>
                      <m:dPr>
                        <m:ctrlPr>
                          <a:rPr lang="en-US" sz="16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/>
                          </a:rPr>
                          <m:t>𝑆</m:t>
                        </m:r>
                        <m:r>
                          <a:rPr lang="en-US" sz="1600" i="1">
                            <a:latin typeface="Cambria Math"/>
                          </a:rPr>
                          <m:t>,</m:t>
                        </m:r>
                        <m:r>
                          <a:rPr lang="en-US" sz="1600" i="1">
                            <a:latin typeface="Cambria Math"/>
                          </a:rPr>
                          <m:t>𝑇</m:t>
                        </m:r>
                      </m:e>
                    </m:d>
                  </m:oMath>
                </a14:m>
                <a:r>
                  <a:rPr lang="en-US" sz="1600" dirty="0"/>
                  <a:t> for some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/>
                          </a:rPr>
                          <m:t>𝑆</m:t>
                        </m:r>
                        <m:r>
                          <a:rPr lang="en-US" sz="1600" i="1">
                            <a:latin typeface="Cambria Math"/>
                          </a:rPr>
                          <m:t>,</m:t>
                        </m:r>
                        <m:r>
                          <a:rPr lang="en-US" sz="1600" i="1">
                            <a:latin typeface="Cambria Math"/>
                          </a:rPr>
                          <m:t>𝑇</m:t>
                        </m:r>
                      </m:e>
                    </m:d>
                    <m:r>
                      <a:rPr lang="en-US" sz="1600" i="1">
                        <a:latin typeface="Cambria Math"/>
                      </a:rPr>
                      <m:t>∈</m:t>
                    </m:r>
                    <m:r>
                      <a:rPr lang="en-US" sz="1600" i="1">
                        <a:latin typeface="Cambria Math"/>
                      </a:rPr>
                      <m:t>𝑅</m:t>
                    </m:r>
                  </m:oMath>
                </a14:m>
                <a:endParaRPr lang="en-US" sz="1600" dirty="0"/>
              </a:p>
              <a:p>
                <a:pPr marL="285750" indent="-285750">
                  <a:buFont typeface="Arial" pitchFamily="34" charset="0"/>
                  <a:buChar char="•"/>
                </a:pPr>
                <a:r>
                  <a:rPr lang="en-US" sz="1600" dirty="0"/>
                  <a:t>If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 dirty="0">
                            <a:latin typeface="Cambria Math"/>
                          </a:rPr>
                        </m:ctrlPr>
                      </m:dPr>
                      <m:e>
                        <m:r>
                          <a:rPr lang="de-DE" sz="1600" i="1" dirty="0">
                            <a:latin typeface="Cambria Math"/>
                          </a:rPr>
                          <m:t>𝑃</m:t>
                        </m:r>
                        <m:d>
                          <m:dPr>
                            <m:ctrlPr>
                              <a:rPr lang="de-DE" sz="1600" i="1" dirty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de-DE" sz="1600" i="1" dirty="0">
                                <a:latin typeface="Cambria Math"/>
                              </a:rPr>
                              <m:t>𝑠</m:t>
                            </m:r>
                          </m:e>
                        </m:d>
                        <m:r>
                          <a:rPr lang="en-US" sz="1600" i="1" dirty="0">
                            <a:latin typeface="Cambria Math"/>
                          </a:rPr>
                          <m:t>,</m:t>
                        </m:r>
                        <m:r>
                          <a:rPr lang="en-US" sz="1600" i="1" dirty="0">
                            <a:latin typeface="Cambria Math"/>
                          </a:rPr>
                          <m:t>𝑄</m:t>
                        </m:r>
                        <m:d>
                          <m:dPr>
                            <m:ctrlPr>
                              <a:rPr lang="de-DE" sz="1600" i="1" dirty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de-DE" sz="1600" i="1" dirty="0">
                                <a:latin typeface="Cambria Math"/>
                              </a:rPr>
                              <m:t>𝑡</m:t>
                            </m:r>
                          </m:e>
                        </m:d>
                      </m:e>
                    </m:d>
                    <m:r>
                      <a:rPr lang="en-US" sz="1600" i="1" dirty="0">
                        <a:latin typeface="Cambria Math"/>
                      </a:rPr>
                      <m:t>∈</m:t>
                    </m:r>
                    <m:r>
                      <a:rPr lang="en-US" sz="1600" i="1" dirty="0">
                        <a:latin typeface="Cambria Math"/>
                      </a:rPr>
                      <m:t>𝑅</m:t>
                    </m:r>
                  </m:oMath>
                </a14:m>
                <a:r>
                  <a:rPr lang="en-US" sz="1600" dirty="0"/>
                  <a:t> </a:t>
                </a:r>
                <a:br>
                  <a:rPr lang="en-US" sz="1600" dirty="0"/>
                </a:br>
                <a:r>
                  <a:rPr lang="en-US" sz="1600" dirty="0" smtClean="0"/>
                  <a:t>with </a:t>
                </a:r>
                <a14:m>
                  <m:oMath xmlns:m="http://schemas.openxmlformats.org/officeDocument/2006/math">
                    <m:r>
                      <a:rPr lang="de-DE" sz="1600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de-DE" sz="1600" i="1">
                            <a:latin typeface="Cambria Math"/>
                          </a:rPr>
                        </m:ctrlPr>
                      </m:dPr>
                      <m:e>
                        <m:r>
                          <a:rPr lang="de-DE" sz="16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1600" i="1">
                        <a:latin typeface="Cambria Math"/>
                      </a:rPr>
                      <m:t>≔</m:t>
                    </m:r>
                    <m:sSub>
                      <m:sSubPr>
                        <m:ctrlPr>
                          <a:rPr lang="de-DE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de-DE" sz="1600" i="1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de-DE" sz="1600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de-DE" sz="1600" i="1">
                        <a:latin typeface="Cambria Math"/>
                      </a:rPr>
                      <m:t>⋅</m:t>
                    </m:r>
                    <m:sSub>
                      <m:sSubPr>
                        <m:ctrlPr>
                          <a:rPr lang="de-DE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de-DE" sz="1600" i="1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de-DE" sz="1600" i="1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600" dirty="0"/>
                  <a:t> and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600">
                        <a:latin typeface="Cambria Math"/>
                      </a:rPr>
                      <m:t>Q</m:t>
                    </m:r>
                    <m:d>
                      <m:dPr>
                        <m:ctrlPr>
                          <a:rPr lang="de-DE" sz="1600" i="1">
                            <a:latin typeface="Cambria Math"/>
                          </a:rPr>
                        </m:ctrlPr>
                      </m:dPr>
                      <m:e>
                        <m:r>
                          <a:rPr lang="de-DE" sz="16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1600" i="1">
                        <a:latin typeface="Cambria Math"/>
                      </a:rPr>
                      <m:t>≔</m:t>
                    </m:r>
                    <m:sSub>
                      <m:sSubPr>
                        <m:ctrlPr>
                          <a:rPr lang="de-DE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de-DE" sz="1600" i="1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de-DE" sz="1600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de-DE" sz="1600" i="1">
                        <a:latin typeface="Cambria Math"/>
                      </a:rPr>
                      <m:t>⋅</m:t>
                    </m:r>
                    <m:sSub>
                      <m:sSubPr>
                        <m:ctrlPr>
                          <a:rPr lang="de-DE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de-DE" sz="1600" i="1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de-DE" sz="1600" i="1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600" dirty="0"/>
                  <a:t>, </a:t>
                </a:r>
                <a:r>
                  <a:rPr lang="en-US" sz="1600" dirty="0" smtClean="0"/>
                  <a:t/>
                </a:r>
                <a:br>
                  <a:rPr lang="en-US" sz="1600" dirty="0" smtClean="0"/>
                </a:br>
                <a:r>
                  <a:rPr lang="en-US" sz="1600" dirty="0" smtClean="0"/>
                  <a:t>then </a:t>
                </a:r>
                <a:r>
                  <a:rPr lang="en-US" sz="1600" dirty="0"/>
                  <a:t>for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/>
                      </a:rPr>
                      <m:t>𝑖</m:t>
                    </m:r>
                    <m:r>
                      <a:rPr lang="en-US" sz="1600" i="1">
                        <a:latin typeface="Cambria Math"/>
                      </a:rPr>
                      <m:t>∈{1,2}</m:t>
                    </m:r>
                  </m:oMath>
                </a14:m>
                <a:r>
                  <a:rPr lang="en-US" sz="1600" dirty="0"/>
                  <a:t>, </a:t>
                </a:r>
                <a:br>
                  <a:rPr lang="en-US" sz="1600" dirty="0"/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sz="1600" i="1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de-DE" sz="1600" i="1">
                        <a:latin typeface="Cambria Math"/>
                      </a:rPr>
                      <m:t>[</m:t>
                    </m:r>
                    <m:r>
                      <a:rPr lang="de-DE" sz="1600" i="1">
                        <a:latin typeface="Cambria Math"/>
                      </a:rPr>
                      <m:t>𝑠</m:t>
                    </m:r>
                    <m:r>
                      <a:rPr lang="de-DE" sz="1600" i="1">
                        <a:latin typeface="Cambria Math"/>
                      </a:rPr>
                      <m:t>/</m:t>
                    </m:r>
                    <m:r>
                      <a:rPr lang="de-DE" sz="1600" i="1">
                        <a:latin typeface="Cambria Math"/>
                      </a:rPr>
                      <m:t>𝑥</m:t>
                    </m:r>
                    <m:r>
                      <a:rPr lang="de-DE" sz="1600" i="1">
                        <a:latin typeface="Cambria Math"/>
                      </a:rPr>
                      <m:t>]=</m:t>
                    </m:r>
                    <m:sSub>
                      <m:sSubPr>
                        <m:ctrlPr>
                          <a:rPr lang="en-US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sz="1600" i="1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de-DE" sz="1600" i="1">
                        <a:latin typeface="Cambria Math"/>
                      </a:rPr>
                      <m:t>[</m:t>
                    </m:r>
                    <m:r>
                      <a:rPr lang="de-DE" sz="1600" i="1">
                        <a:latin typeface="Cambria Math"/>
                      </a:rPr>
                      <m:t>𝑡</m:t>
                    </m:r>
                    <m:r>
                      <a:rPr lang="de-DE" sz="1600" i="1">
                        <a:latin typeface="Cambria Math"/>
                      </a:rPr>
                      <m:t>/</m:t>
                    </m:r>
                    <m:r>
                      <a:rPr lang="de-DE" sz="1600" i="1">
                        <a:latin typeface="Cambria Math"/>
                      </a:rPr>
                      <m:t>𝑥</m:t>
                    </m:r>
                    <m:r>
                      <a:rPr lang="de-DE" sz="1600" i="1">
                        <a:latin typeface="Cambria Math"/>
                      </a:rPr>
                      <m:t>]</m:t>
                    </m:r>
                  </m:oMath>
                </a14:m>
                <a:r>
                  <a:rPr lang="en-US" sz="1600" dirty="0"/>
                  <a:t> is a simple term</a:t>
                </a:r>
                <a:br>
                  <a:rPr lang="en-US" sz="1600" dirty="0"/>
                </a:br>
                <a:r>
                  <a:rPr lang="en-US" sz="1600" dirty="0" smtClean="0"/>
                  <a:t>or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6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/>
                              </a:rPr>
                              <m:t>𝑆</m:t>
                            </m:r>
                          </m:e>
                          <m:sub>
                            <m:r>
                              <a:rPr lang="en-US" sz="1600" i="1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de-DE" sz="1600" i="1">
                            <a:latin typeface="Cambria Math"/>
                          </a:rPr>
                          <m:t>[</m:t>
                        </m:r>
                        <m:r>
                          <a:rPr lang="de-DE" sz="1600" i="1">
                            <a:latin typeface="Cambria Math"/>
                          </a:rPr>
                          <m:t>𝑠</m:t>
                        </m:r>
                        <m:r>
                          <a:rPr lang="de-DE" sz="1600" i="1">
                            <a:latin typeface="Cambria Math"/>
                          </a:rPr>
                          <m:t>/</m:t>
                        </m:r>
                        <m:r>
                          <a:rPr lang="de-DE" sz="1600" i="1">
                            <a:latin typeface="Cambria Math"/>
                          </a:rPr>
                          <m:t>𝑥</m:t>
                        </m:r>
                        <m:r>
                          <a:rPr lang="de-DE" sz="1600" i="1">
                            <a:latin typeface="Cambria Math"/>
                          </a:rPr>
                          <m:t>],</m:t>
                        </m:r>
                        <m:sSub>
                          <m:sSubPr>
                            <m:ctrlPr>
                              <a:rPr lang="en-US" sz="16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/>
                              </a:rPr>
                              <m:t>𝑇</m:t>
                            </m:r>
                          </m:e>
                          <m:sub>
                            <m:r>
                              <a:rPr lang="en-US" sz="1600" i="1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de-DE" sz="1600" i="1">
                            <a:latin typeface="Cambria Math"/>
                          </a:rPr>
                          <m:t>[</m:t>
                        </m:r>
                        <m:r>
                          <a:rPr lang="de-DE" sz="1600" i="1">
                            <a:latin typeface="Cambria Math"/>
                          </a:rPr>
                          <m:t>𝑡</m:t>
                        </m:r>
                        <m:r>
                          <a:rPr lang="de-DE" sz="1600" i="1">
                            <a:latin typeface="Cambria Math"/>
                          </a:rPr>
                          <m:t>/</m:t>
                        </m:r>
                        <m:r>
                          <a:rPr lang="de-DE" sz="1600" i="1">
                            <a:latin typeface="Cambria Math"/>
                          </a:rPr>
                          <m:t>𝑥</m:t>
                        </m:r>
                        <m:r>
                          <a:rPr lang="de-DE" sz="1600" i="1">
                            <a:latin typeface="Cambria Math"/>
                          </a:rPr>
                          <m:t>]</m:t>
                        </m:r>
                      </m:e>
                    </m:d>
                    <m:r>
                      <a:rPr lang="en-US" sz="1600" i="1">
                        <a:latin typeface="Cambria Math"/>
                      </a:rPr>
                      <m:t>≤</m:t>
                    </m:r>
                    <m:d>
                      <m:dPr>
                        <m:ctrlPr>
                          <a:rPr lang="en-US" sz="1600" i="1">
                            <a:latin typeface="Cambria Math"/>
                          </a:rPr>
                        </m:ctrlPr>
                      </m:dPr>
                      <m:e>
                        <m:r>
                          <a:rPr lang="de-DE" sz="1600" i="1">
                            <a:latin typeface="Cambria Math"/>
                          </a:rPr>
                          <m:t>𝑆</m:t>
                        </m:r>
                        <m:r>
                          <a:rPr lang="en-US" sz="1600" i="1">
                            <a:latin typeface="Cambria Math"/>
                          </a:rPr>
                          <m:t>,</m:t>
                        </m:r>
                        <m:r>
                          <a:rPr lang="de-DE" sz="1600" i="1">
                            <a:latin typeface="Cambria Math"/>
                          </a:rPr>
                          <m:t>𝑇</m:t>
                        </m:r>
                      </m:e>
                    </m:d>
                  </m:oMath>
                </a14:m>
                <a:r>
                  <a:rPr lang="en-US" sz="1600" dirty="0"/>
                  <a:t> for some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>
                            <a:latin typeface="Cambria Math"/>
                          </a:rPr>
                        </m:ctrlPr>
                      </m:dPr>
                      <m:e>
                        <m:r>
                          <a:rPr lang="de-DE" sz="1600" i="1">
                            <a:latin typeface="Cambria Math"/>
                          </a:rPr>
                          <m:t>𝑆</m:t>
                        </m:r>
                        <m:r>
                          <a:rPr lang="en-US" sz="1600" i="1">
                            <a:latin typeface="Cambria Math"/>
                          </a:rPr>
                          <m:t>,</m:t>
                        </m:r>
                        <m:r>
                          <a:rPr lang="de-DE" sz="1600" i="1">
                            <a:latin typeface="Cambria Math"/>
                          </a:rPr>
                          <m:t>𝑇</m:t>
                        </m:r>
                      </m:e>
                    </m:d>
                    <m:r>
                      <a:rPr lang="en-US" sz="1600" i="1">
                        <a:latin typeface="Cambria Math"/>
                      </a:rPr>
                      <m:t>∈</m:t>
                    </m:r>
                    <m:r>
                      <a:rPr lang="en-US" sz="1600" i="1">
                        <a:latin typeface="Cambria Math"/>
                      </a:rPr>
                      <m:t>𝑅</m:t>
                    </m:r>
                  </m:oMath>
                </a14:m>
                <a:endParaRPr lang="en-US" sz="1600" dirty="0"/>
              </a:p>
            </p:txBody>
          </p:sp>
        </mc:Choice>
        <mc:Fallback xmlns="">
          <p:sp>
            <p:nvSpPr>
              <p:cNvPr id="4" name="Textfeld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048" y="116632"/>
                <a:ext cx="4032447" cy="1847622"/>
              </a:xfrm>
              <a:prstGeom prst="rect">
                <a:avLst/>
              </a:prstGeom>
              <a:blipFill rotWithShape="1">
                <a:blip r:embed="rId3"/>
                <a:stretch>
                  <a:fillRect t="-302"/>
                </a:stretch>
              </a:blipFill>
              <a:effectLst>
                <a:outerShdw blurRad="50800" dist="127000" dir="8100000" algn="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63121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4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Decidability of Equivalence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Equivalence </a:t>
            </a:r>
            <a:r>
              <a:rPr lang="en-US" dirty="0"/>
              <a:t>of terms is semi-decidable</a:t>
            </a:r>
            <a:r>
              <a:rPr lang="en-US" dirty="0" smtClean="0"/>
              <a:t>.</a:t>
            </a:r>
          </a:p>
          <a:p>
            <a:r>
              <a:rPr lang="en-US" dirty="0" smtClean="0"/>
              <a:t>Non-equivalence </a:t>
            </a:r>
            <a:r>
              <a:rPr lang="en-US" dirty="0"/>
              <a:t>is semi-decidable too: the trees must differ </a:t>
            </a:r>
            <a:r>
              <a:rPr lang="en-US" dirty="0" smtClean="0"/>
              <a:t>at some finite level.</a:t>
            </a:r>
          </a:p>
          <a:p>
            <a:r>
              <a:rPr lang="en-US" dirty="0" smtClean="0"/>
              <a:t>Thus equivalence is decidable.</a:t>
            </a:r>
          </a:p>
          <a:p>
            <a:r>
              <a:rPr lang="en-US" dirty="0" smtClean="0"/>
              <a:t>In the next talks, I will present an efficient procedure to decide equivalence by reducing the problem to a fragment of semi-unification.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699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Literature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 smtClean="0"/>
              <a:t>Fokkink</a:t>
            </a:r>
            <a:r>
              <a:rPr lang="en-US" b="1" dirty="0"/>
              <a:t>, W. </a:t>
            </a:r>
            <a:r>
              <a:rPr lang="en-US" dirty="0"/>
              <a:t>Unification for infinite sets of </a:t>
            </a:r>
            <a:r>
              <a:rPr lang="en-US" dirty="0" smtClean="0"/>
              <a:t>	equations </a:t>
            </a:r>
            <a:r>
              <a:rPr lang="en-US" dirty="0"/>
              <a:t>between finite </a:t>
            </a:r>
            <a:r>
              <a:rPr lang="en-US" dirty="0" smtClean="0"/>
              <a:t>terms.</a:t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i="1" dirty="0" smtClean="0"/>
              <a:t>Information </a:t>
            </a:r>
            <a:r>
              <a:rPr lang="en-US" i="1" dirty="0"/>
              <a:t>processing letters 62</a:t>
            </a:r>
            <a:r>
              <a:rPr lang="en-US" dirty="0"/>
              <a:t>, 4 (1997), </a:t>
            </a:r>
            <a:r>
              <a:rPr lang="en-US" dirty="0" smtClean="0"/>
              <a:t>	183–188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b="1" dirty="0" err="1" smtClean="0"/>
              <a:t>Sabelfeld</a:t>
            </a:r>
            <a:r>
              <a:rPr lang="en-US" b="1" dirty="0"/>
              <a:t>, V. </a:t>
            </a:r>
            <a:r>
              <a:rPr lang="en-US" dirty="0"/>
              <a:t>The tree equivalence of linear </a:t>
            </a:r>
            <a:r>
              <a:rPr lang="en-US" dirty="0" smtClean="0"/>
              <a:t>	recursion </a:t>
            </a:r>
            <a:r>
              <a:rPr lang="en-US" dirty="0"/>
              <a:t>schemes.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i="1" dirty="0" smtClean="0"/>
              <a:t>Theoretical </a:t>
            </a:r>
            <a:r>
              <a:rPr lang="fr-FR" i="1" dirty="0" smtClean="0"/>
              <a:t>Computer </a:t>
            </a:r>
            <a:r>
              <a:rPr lang="fr-FR" i="1" dirty="0"/>
              <a:t>Science 238</a:t>
            </a:r>
            <a:r>
              <a:rPr lang="fr-FR" dirty="0"/>
              <a:t>, 1–2 </a:t>
            </a:r>
            <a:r>
              <a:rPr lang="fr-FR" dirty="0" smtClean="0"/>
              <a:t>	(</a:t>
            </a:r>
            <a:r>
              <a:rPr lang="fr-FR" dirty="0"/>
              <a:t>2000), 1–29.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639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Translation Validation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Goal</a:t>
            </a:r>
            <a:r>
              <a:rPr lang="en-US" dirty="0" smtClean="0"/>
              <a:t> 	Verified Compiler</a:t>
            </a:r>
          </a:p>
          <a:p>
            <a:r>
              <a:rPr lang="en-US" b="1" dirty="0" smtClean="0"/>
              <a:t>Method</a:t>
            </a:r>
            <a:r>
              <a:rPr lang="en-US" dirty="0" smtClean="0"/>
              <a:t>	Implement Validator that checks if 		input and output of compiler pass 		are equivalent.</a:t>
            </a:r>
          </a:p>
          <a:p>
            <a:r>
              <a:rPr lang="en-US" b="1" dirty="0" smtClean="0"/>
              <a:t>Needs	</a:t>
            </a:r>
            <a:r>
              <a:rPr lang="en-US" dirty="0" smtClean="0"/>
              <a:t>Decidable sufficient criterion for 			program equivalence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146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CPS</a:t>
            </a:r>
            <a:endParaRPr lang="en-US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/>
              <a:t>C</a:t>
            </a:r>
            <a:r>
              <a:rPr lang="en-US" sz="2400" dirty="0" smtClean="0"/>
              <a:t>ontrol </a:t>
            </a:r>
            <a:r>
              <a:rPr lang="en-US" sz="2400" b="1" dirty="0" smtClean="0"/>
              <a:t>F</a:t>
            </a:r>
            <a:r>
              <a:rPr lang="en-US" sz="2400" dirty="0" smtClean="0"/>
              <a:t>low </a:t>
            </a:r>
            <a:r>
              <a:rPr lang="en-US" sz="2400" b="1" dirty="0" smtClean="0"/>
              <a:t>G</a:t>
            </a:r>
            <a:r>
              <a:rPr lang="en-US" sz="2400" dirty="0" smtClean="0"/>
              <a:t>raph</a:t>
            </a:r>
          </a:p>
          <a:p>
            <a:pPr marL="0" indent="0" algn="ctr">
              <a:buNone/>
            </a:pP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Inhaltsplatzhalter 4"/>
              <p:cNvSpPr>
                <a:spLocks noGrp="1"/>
              </p:cNvSpPr>
              <p:nvPr>
                <p:ph sz="half" idx="2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400" b="1" dirty="0" smtClean="0"/>
                  <a:t>C</a:t>
                </a:r>
                <a:r>
                  <a:rPr lang="en-US" sz="2400" dirty="0" smtClean="0"/>
                  <a:t>ontinuation </a:t>
                </a:r>
                <a:r>
                  <a:rPr lang="en-US" sz="2400" b="1" dirty="0" smtClean="0"/>
                  <a:t>P</a:t>
                </a:r>
                <a:r>
                  <a:rPr lang="en-US" sz="2400" dirty="0" smtClean="0"/>
                  <a:t>assing </a:t>
                </a:r>
                <a:r>
                  <a:rPr lang="en-US" sz="2400" b="1" dirty="0" smtClean="0"/>
                  <a:t>S</a:t>
                </a:r>
                <a:r>
                  <a:rPr lang="en-US" sz="2400" dirty="0" smtClean="0"/>
                  <a:t>tyle</a:t>
                </a:r>
              </a:p>
              <a:p>
                <a:pPr marL="0" indent="0" algn="ctr">
                  <a:buNone/>
                </a:pPr>
                <a:endParaRPr lang="en-US" sz="240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latin typeface="Cambria Math"/>
                            </a:rPr>
                            <m:t>𝑷</m:t>
                          </m:r>
                        </m:e>
                        <m:sub>
                          <m:r>
                            <a:rPr lang="en-US" sz="2400" b="1" i="1" smtClean="0">
                              <a:latin typeface="Cambria Math"/>
                            </a:rPr>
                            <m:t>𝟏</m:t>
                          </m:r>
                        </m:sub>
                      </m:sSub>
                      <m:d>
                        <m:dPr>
                          <m:ctrlPr>
                            <a:rPr lang="en-US" sz="2400" b="1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b="1" i="1" smtClean="0">
                              <a:latin typeface="Cambria Math"/>
                            </a:rPr>
                            <m:t>𝒙</m:t>
                          </m:r>
                          <m:r>
                            <a:rPr lang="en-US" sz="2400" b="1" i="1" smtClean="0">
                              <a:latin typeface="Cambria Math"/>
                            </a:rPr>
                            <m:t>,</m:t>
                          </m:r>
                          <m:r>
                            <a:rPr lang="en-US" sz="2400" b="1" i="1" smtClean="0">
                              <a:latin typeface="Cambria Math"/>
                            </a:rPr>
                            <m:t>𝒚</m:t>
                          </m:r>
                        </m:e>
                      </m:d>
                      <m:r>
                        <a:rPr lang="en-US" sz="2400" b="1" i="1" smtClean="0">
                          <a:latin typeface="Cambria Math"/>
                        </a:rPr>
                        <m:t>≔</m:t>
                      </m:r>
                      <m:sSub>
                        <m:sSubPr>
                          <m:ctrlPr>
                            <a:rPr lang="en-US" sz="2400" b="1" i="1" smtClean="0">
                              <a:effectLst>
                                <a:glow rad="139700">
                                  <a:schemeClr val="accent1">
                                    <a:satMod val="175000"/>
                                    <a:alpha val="40000"/>
                                  </a:schemeClr>
                                </a:glow>
                              </a:effectLst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effectLst>
                                <a:glow rad="139700">
                                  <a:schemeClr val="accent1">
                                    <a:satMod val="175000"/>
                                    <a:alpha val="40000"/>
                                  </a:schemeClr>
                                </a:glow>
                              </a:effectLst>
                              <a:latin typeface="Cambria Math"/>
                            </a:rPr>
                            <m:t>𝑷</m:t>
                          </m:r>
                        </m:e>
                        <m:sub>
                          <m:r>
                            <a:rPr lang="en-US" sz="2400" b="1" i="1" smtClean="0">
                              <a:effectLst>
                                <a:glow rad="139700">
                                  <a:schemeClr val="accent1">
                                    <a:satMod val="175000"/>
                                    <a:alpha val="40000"/>
                                  </a:schemeClr>
                                </a:glow>
                              </a:effectLst>
                              <a:latin typeface="Cambria Math"/>
                            </a:rPr>
                            <m:t>𝟐</m:t>
                          </m:r>
                        </m:sub>
                      </m:sSub>
                      <m:d>
                        <m:dPr>
                          <m:ctrlPr>
                            <a:rPr lang="en-US" sz="2400" b="1" i="1" smtClean="0">
                              <a:effectLst>
                                <a:glow rad="139700">
                                  <a:schemeClr val="accent1">
                                    <a:satMod val="175000"/>
                                    <a:alpha val="40000"/>
                                  </a:schemeClr>
                                </a:glow>
                              </a:effectLst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b="1" i="1" smtClean="0">
                              <a:effectLst>
                                <a:glow rad="139700">
                                  <a:schemeClr val="accent1">
                                    <a:satMod val="175000"/>
                                    <a:alpha val="40000"/>
                                  </a:schemeClr>
                                </a:glow>
                              </a:effectLst>
                              <a:latin typeface="Cambria Math"/>
                            </a:rPr>
                            <m:t>𝟏𝟎</m:t>
                          </m:r>
                          <m:r>
                            <a:rPr lang="en-US" sz="2400" b="1" i="1" smtClean="0">
                              <a:effectLst>
                                <a:glow rad="139700">
                                  <a:schemeClr val="accent1">
                                    <a:satMod val="175000"/>
                                    <a:alpha val="40000"/>
                                  </a:schemeClr>
                                </a:glow>
                              </a:effectLst>
                              <a:latin typeface="Cambria Math"/>
                            </a:rPr>
                            <m:t>,</m:t>
                          </m:r>
                          <m:r>
                            <a:rPr lang="en-US" sz="2400" b="1" i="1" smtClean="0">
                              <a:effectLst>
                                <a:glow rad="139700">
                                  <a:schemeClr val="accent1">
                                    <a:satMod val="175000"/>
                                    <a:alpha val="40000"/>
                                  </a:schemeClr>
                                </a:glow>
                              </a:effectLst>
                              <a:latin typeface="Cambria Math"/>
                            </a:rPr>
                            <m:t>𝒚</m:t>
                          </m:r>
                        </m:e>
                      </m:d>
                    </m:oMath>
                  </m:oMathPara>
                </a14:m>
                <a:endParaRPr lang="en-US" sz="2400" b="1" dirty="0" smtClean="0"/>
              </a:p>
              <a:p>
                <a:pPr marL="0" indent="0">
                  <a:buNone/>
                </a:pPr>
                <a:endParaRPr lang="en-US" sz="2400" b="1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latin typeface="Cambria Math"/>
                            </a:rPr>
                            <m:t>𝑷</m:t>
                          </m:r>
                        </m:e>
                        <m:sub>
                          <m:r>
                            <a:rPr lang="en-US" sz="2400" b="1" i="1" smtClean="0">
                              <a:latin typeface="Cambria Math"/>
                            </a:rPr>
                            <m:t>𝟐</m:t>
                          </m:r>
                        </m:sub>
                      </m:sSub>
                      <m:d>
                        <m:dPr>
                          <m:ctrlPr>
                            <a:rPr lang="en-US" sz="2400" b="1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b="1" i="1" smtClean="0">
                              <a:latin typeface="Cambria Math"/>
                            </a:rPr>
                            <m:t>𝒙</m:t>
                          </m:r>
                          <m:r>
                            <a:rPr lang="en-US" sz="2400" b="1" i="1" smtClean="0">
                              <a:latin typeface="Cambria Math"/>
                            </a:rPr>
                            <m:t>,</m:t>
                          </m:r>
                          <m:r>
                            <a:rPr lang="en-US" sz="2400" b="1" i="1" smtClean="0">
                              <a:latin typeface="Cambria Math"/>
                            </a:rPr>
                            <m:t>𝒚</m:t>
                          </m:r>
                        </m:e>
                      </m:d>
                      <m:r>
                        <a:rPr lang="en-US" sz="2400" b="1" i="1" smtClean="0">
                          <a:latin typeface="Cambria Math"/>
                        </a:rPr>
                        <m:t>≔</m:t>
                      </m:r>
                    </m:oMath>
                  </m:oMathPara>
                </a14:m>
                <a:endParaRPr lang="en-US" sz="2400" b="1" i="1" dirty="0" smtClean="0">
                  <a:latin typeface="Cambria Math"/>
                </a:endParaRPr>
              </a:p>
              <a:p>
                <a:pPr marL="0" indent="0">
                  <a:buNone/>
                </a:pPr>
                <a:r>
                  <a:rPr lang="en-US" sz="2400" b="1" dirty="0"/>
                  <a:t>	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400" b="1" i="0" smtClean="0">
                        <a:latin typeface="Cambria Math"/>
                      </a:rPr>
                      <m:t>if</m:t>
                    </m:r>
                    <m:r>
                      <m:rPr>
                        <m:nor/>
                      </m:rPr>
                      <a:rPr lang="en-US" sz="2400" b="1" i="0" smtClean="0">
                        <a:latin typeface="Cambria Math"/>
                      </a:rPr>
                      <m:t> </m:t>
                    </m:r>
                    <m:r>
                      <a:rPr lang="en-US" sz="2400" b="1" i="1" smtClean="0">
                        <a:latin typeface="Cambria Math"/>
                      </a:rPr>
                      <m:t>𝒙</m:t>
                    </m:r>
                    <m:r>
                      <a:rPr lang="en-US" sz="2400" b="1" i="1" smtClean="0">
                        <a:latin typeface="Cambria Math"/>
                      </a:rPr>
                      <m:t>&gt;</m:t>
                    </m:r>
                    <m:r>
                      <a:rPr lang="en-US" sz="2400" b="1" i="1" smtClean="0">
                        <a:latin typeface="Cambria Math"/>
                      </a:rPr>
                      <m:t>𝟎</m:t>
                    </m:r>
                    <m:r>
                      <a:rPr lang="en-US" sz="2400" b="1" i="1" smtClean="0">
                        <a:latin typeface="Cambria Math"/>
                      </a:rPr>
                      <m:t> </m:t>
                    </m:r>
                  </m:oMath>
                </a14:m>
                <a:endParaRPr lang="en-US" sz="2400" b="1" i="1" dirty="0" smtClean="0">
                  <a:latin typeface="Cambria Math"/>
                </a:endParaRPr>
              </a:p>
              <a:p>
                <a:pPr marL="0" indent="0">
                  <a:buNone/>
                </a:pPr>
                <a:r>
                  <a:rPr lang="en-US" sz="2400" b="1" dirty="0" smtClean="0"/>
                  <a:t>	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400" b="1" i="0" smtClean="0">
                        <a:latin typeface="Cambria Math"/>
                      </a:rPr>
                      <m:t>then</m:t>
                    </m:r>
                    <m:r>
                      <m:rPr>
                        <m:nor/>
                      </m:rPr>
                      <a:rPr lang="en-US" sz="2400" b="1" i="0" smtClean="0"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en-US" sz="2400" b="1" i="1" smtClean="0">
                            <a:effectLst>
                              <a:glow rad="139700">
                                <a:schemeClr val="accent2">
                                  <a:satMod val="175000"/>
                                  <a:alpha val="40000"/>
                                </a:schemeClr>
                              </a:glow>
                            </a:effectLst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effectLst>
                              <a:glow rad="139700">
                                <a:schemeClr val="accent2">
                                  <a:satMod val="175000"/>
                                  <a:alpha val="40000"/>
                                </a:schemeClr>
                              </a:glow>
                            </a:effectLst>
                            <a:latin typeface="Cambria Math"/>
                          </a:rPr>
                          <m:t>𝑷</m:t>
                        </m:r>
                      </m:e>
                      <m:sub>
                        <m:r>
                          <a:rPr lang="en-US" sz="2400" b="1" i="1" smtClean="0">
                            <a:effectLst>
                              <a:glow rad="139700">
                                <a:schemeClr val="accent2">
                                  <a:satMod val="175000"/>
                                  <a:alpha val="40000"/>
                                </a:schemeClr>
                              </a:glow>
                            </a:effectLst>
                            <a:latin typeface="Cambria Math"/>
                          </a:rPr>
                          <m:t>𝟐</m:t>
                        </m:r>
                      </m:sub>
                    </m:sSub>
                    <m:d>
                      <m:dPr>
                        <m:ctrlPr>
                          <a:rPr lang="en-US" sz="2400" b="1" i="1" smtClean="0">
                            <a:effectLst>
                              <a:glow rad="139700">
                                <a:schemeClr val="accent2">
                                  <a:satMod val="175000"/>
                                  <a:alpha val="40000"/>
                                </a:schemeClr>
                              </a:glow>
                            </a:effectLst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1" i="1" smtClean="0">
                            <a:effectLst>
                              <a:glow rad="139700">
                                <a:schemeClr val="accent2">
                                  <a:satMod val="175000"/>
                                  <a:alpha val="40000"/>
                                </a:schemeClr>
                              </a:glow>
                            </a:effectLst>
                            <a:latin typeface="Cambria Math"/>
                          </a:rPr>
                          <m:t>𝒙</m:t>
                        </m:r>
                        <m:r>
                          <a:rPr lang="en-US" sz="2400" b="1" i="1" smtClean="0">
                            <a:effectLst>
                              <a:glow rad="139700">
                                <a:schemeClr val="accent2">
                                  <a:satMod val="175000"/>
                                  <a:alpha val="40000"/>
                                </a:schemeClr>
                              </a:glow>
                            </a:effectLst>
                            <a:latin typeface="Cambria Math"/>
                          </a:rPr>
                          <m:t>−</m:t>
                        </m:r>
                        <m:r>
                          <a:rPr lang="en-US" sz="2400" b="1" i="1" smtClean="0">
                            <a:effectLst>
                              <a:glow rad="139700">
                                <a:schemeClr val="accent2">
                                  <a:satMod val="175000"/>
                                  <a:alpha val="40000"/>
                                </a:schemeClr>
                              </a:glow>
                            </a:effectLst>
                            <a:latin typeface="Cambria Math"/>
                          </a:rPr>
                          <m:t>𝟏</m:t>
                        </m:r>
                        <m:r>
                          <a:rPr lang="en-US" sz="2400" b="1" i="1" smtClean="0">
                            <a:effectLst>
                              <a:glow rad="139700">
                                <a:schemeClr val="accent2">
                                  <a:satMod val="175000"/>
                                  <a:alpha val="40000"/>
                                </a:schemeClr>
                              </a:glow>
                            </a:effectLst>
                            <a:latin typeface="Cambria Math"/>
                          </a:rPr>
                          <m:t>,</m:t>
                        </m:r>
                        <m:r>
                          <a:rPr lang="en-US" sz="2400" b="1" i="1" smtClean="0">
                            <a:effectLst>
                              <a:glow rad="139700">
                                <a:schemeClr val="accent2">
                                  <a:satMod val="175000"/>
                                  <a:alpha val="40000"/>
                                </a:schemeClr>
                              </a:glow>
                            </a:effectLst>
                            <a:latin typeface="Cambria Math"/>
                          </a:rPr>
                          <m:t>𝟐</m:t>
                        </m:r>
                        <m:r>
                          <a:rPr lang="en-US" sz="2400" b="1" i="1" smtClean="0">
                            <a:effectLst>
                              <a:glow rad="139700">
                                <a:schemeClr val="accent2">
                                  <a:satMod val="175000"/>
                                  <a:alpha val="40000"/>
                                </a:schemeClr>
                              </a:glow>
                            </a:effectLst>
                            <a:latin typeface="Cambria Math"/>
                          </a:rPr>
                          <m:t>∗</m:t>
                        </m:r>
                        <m:r>
                          <a:rPr lang="en-US" sz="2400" b="1" i="1" smtClean="0">
                            <a:effectLst>
                              <a:glow rad="139700">
                                <a:schemeClr val="accent2">
                                  <a:satMod val="175000"/>
                                  <a:alpha val="40000"/>
                                </a:schemeClr>
                              </a:glow>
                            </a:effectLst>
                            <a:latin typeface="Cambria Math"/>
                          </a:rPr>
                          <m:t>𝒚</m:t>
                        </m:r>
                      </m:e>
                    </m:d>
                  </m:oMath>
                </a14:m>
                <a:endParaRPr lang="en-US" sz="2400" b="1" dirty="0" smtClean="0"/>
              </a:p>
              <a:p>
                <a:pPr marL="0" indent="0">
                  <a:buNone/>
                </a:pPr>
                <a:r>
                  <a:rPr lang="en-US" sz="2400" b="1" dirty="0" smtClean="0"/>
                  <a:t>	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400" b="1" i="0" smtClean="0">
                        <a:latin typeface="Cambria Math"/>
                      </a:rPr>
                      <m:t>else</m:t>
                    </m:r>
                    <m:r>
                      <m:rPr>
                        <m:nor/>
                      </m:rPr>
                      <a:rPr lang="en-US" sz="2400" b="1" i="0" smtClean="0"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en-US" sz="2400" b="1" i="1" smtClean="0">
                            <a:effectLst>
                              <a:glow rad="101600">
                                <a:srgbClr val="00FF00">
                                  <a:alpha val="60000"/>
                                </a:srgbClr>
                              </a:glow>
                            </a:effectLst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effectLst>
                              <a:glow rad="101600">
                                <a:srgbClr val="00FF00">
                                  <a:alpha val="60000"/>
                                </a:srgbClr>
                              </a:glow>
                            </a:effectLst>
                            <a:latin typeface="Cambria Math"/>
                          </a:rPr>
                          <m:t>𝑷</m:t>
                        </m:r>
                      </m:e>
                      <m:sub>
                        <m:r>
                          <a:rPr lang="en-US" sz="2400" b="1" i="1" smtClean="0">
                            <a:effectLst>
                              <a:glow rad="101600">
                                <a:srgbClr val="00FF00">
                                  <a:alpha val="60000"/>
                                </a:srgbClr>
                              </a:glow>
                            </a:effectLst>
                            <a:latin typeface="Cambria Math"/>
                          </a:rPr>
                          <m:t>𝟑</m:t>
                        </m:r>
                      </m:sub>
                    </m:sSub>
                    <m:d>
                      <m:dPr>
                        <m:ctrlPr>
                          <a:rPr lang="en-US" sz="2400" b="1" i="1" smtClean="0">
                            <a:effectLst>
                              <a:glow rad="101600">
                                <a:srgbClr val="00FF00">
                                  <a:alpha val="60000"/>
                                </a:srgbClr>
                              </a:glow>
                            </a:effectLst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1" i="1" smtClean="0">
                            <a:effectLst>
                              <a:glow rad="101600">
                                <a:srgbClr val="00FF00">
                                  <a:alpha val="60000"/>
                                </a:srgbClr>
                              </a:glow>
                            </a:effectLst>
                            <a:latin typeface="Cambria Math"/>
                          </a:rPr>
                          <m:t>𝒙</m:t>
                        </m:r>
                        <m:r>
                          <a:rPr lang="en-US" sz="2400" b="1" i="1" smtClean="0">
                            <a:effectLst>
                              <a:glow rad="101600">
                                <a:srgbClr val="00FF00">
                                  <a:alpha val="60000"/>
                                </a:srgbClr>
                              </a:glow>
                            </a:effectLst>
                            <a:latin typeface="Cambria Math"/>
                          </a:rPr>
                          <m:t>−</m:t>
                        </m:r>
                        <m:r>
                          <a:rPr lang="en-US" sz="2400" b="1" i="1" smtClean="0">
                            <a:effectLst>
                              <a:glow rad="101600">
                                <a:srgbClr val="00FF00">
                                  <a:alpha val="60000"/>
                                </a:srgbClr>
                              </a:glow>
                            </a:effectLst>
                            <a:latin typeface="Cambria Math"/>
                          </a:rPr>
                          <m:t>𝟏</m:t>
                        </m:r>
                        <m:r>
                          <a:rPr lang="en-US" sz="2400" b="1" i="1" smtClean="0">
                            <a:effectLst>
                              <a:glow rad="101600">
                                <a:srgbClr val="00FF00">
                                  <a:alpha val="60000"/>
                                </a:srgbClr>
                              </a:glow>
                            </a:effectLst>
                            <a:latin typeface="Cambria Math"/>
                          </a:rPr>
                          <m:t>, </m:t>
                        </m:r>
                        <m:r>
                          <a:rPr lang="en-US" sz="2400" b="1" i="1" smtClean="0">
                            <a:effectLst>
                              <a:glow rad="101600">
                                <a:srgbClr val="00FF00">
                                  <a:alpha val="60000"/>
                                </a:srgbClr>
                              </a:glow>
                            </a:effectLst>
                            <a:latin typeface="Cambria Math"/>
                          </a:rPr>
                          <m:t>𝟐</m:t>
                        </m:r>
                        <m:r>
                          <a:rPr lang="en-US" sz="2400" b="1" i="1" smtClean="0">
                            <a:effectLst>
                              <a:glow rad="101600">
                                <a:srgbClr val="00FF00">
                                  <a:alpha val="60000"/>
                                </a:srgbClr>
                              </a:glow>
                            </a:effectLst>
                            <a:latin typeface="Cambria Math"/>
                          </a:rPr>
                          <m:t>∗</m:t>
                        </m:r>
                        <m:r>
                          <a:rPr lang="en-US" sz="2400" b="1" i="1" smtClean="0">
                            <a:effectLst>
                              <a:glow rad="101600">
                                <a:srgbClr val="00FF00">
                                  <a:alpha val="60000"/>
                                </a:srgbClr>
                              </a:glow>
                            </a:effectLst>
                            <a:latin typeface="Cambria Math"/>
                          </a:rPr>
                          <m:t>𝒚</m:t>
                        </m:r>
                      </m:e>
                    </m:d>
                  </m:oMath>
                </a14:m>
                <a:endParaRPr lang="en-US" sz="2400" b="1" dirty="0" smtClean="0"/>
              </a:p>
              <a:p>
                <a:pPr marL="0" indent="0">
                  <a:buNone/>
                </a:pPr>
                <a:endParaRPr lang="en-US" sz="2400" b="1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latin typeface="Cambria Math"/>
                            </a:rPr>
                            <m:t>𝑷</m:t>
                          </m:r>
                        </m:e>
                        <m:sub>
                          <m:r>
                            <a:rPr lang="en-US" sz="2400" b="1" i="1" smtClean="0">
                              <a:latin typeface="Cambria Math"/>
                            </a:rPr>
                            <m:t>𝟑</m:t>
                          </m:r>
                        </m:sub>
                      </m:sSub>
                      <m:d>
                        <m:dPr>
                          <m:ctrlPr>
                            <a:rPr lang="en-US" sz="2400" b="1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b="1" i="1" smtClean="0">
                              <a:latin typeface="Cambria Math"/>
                            </a:rPr>
                            <m:t>𝒙</m:t>
                          </m:r>
                          <m:r>
                            <a:rPr lang="en-US" sz="2400" b="1" i="1" smtClean="0">
                              <a:latin typeface="Cambria Math"/>
                            </a:rPr>
                            <m:t>,</m:t>
                          </m:r>
                          <m:r>
                            <a:rPr lang="en-US" sz="2400" b="1" i="1" smtClean="0">
                              <a:latin typeface="Cambria Math"/>
                            </a:rPr>
                            <m:t>𝒚</m:t>
                          </m:r>
                        </m:e>
                      </m:d>
                      <m:r>
                        <a:rPr lang="en-US" sz="2400" b="1" i="1" smtClean="0">
                          <a:latin typeface="Cambria Math"/>
                        </a:rPr>
                        <m:t>≔</m:t>
                      </m:r>
                      <m:r>
                        <m:rPr>
                          <m:nor/>
                        </m:rPr>
                        <a:rPr lang="en-US" sz="2400" b="1" i="0" smtClean="0">
                          <a:latin typeface="Cambria Math"/>
                        </a:rPr>
                        <m:t>return</m:t>
                      </m:r>
                      <m:r>
                        <a:rPr lang="en-US" sz="2400" b="1" i="1" smtClean="0">
                          <a:latin typeface="Cambria Math"/>
                        </a:rPr>
                        <m:t> </m:t>
                      </m:r>
                      <m:r>
                        <a:rPr lang="en-US" sz="2400" b="1" i="1" smtClean="0">
                          <a:latin typeface="Cambria Math"/>
                        </a:rPr>
                        <m:t>𝒚</m:t>
                      </m:r>
                    </m:oMath>
                  </m:oMathPara>
                </a14:m>
                <a:endParaRPr lang="en-US" sz="2400" b="1" dirty="0" smtClean="0"/>
              </a:p>
              <a:p>
                <a:pPr marL="0" indent="0">
                  <a:buNone/>
                </a:pPr>
                <a:endParaRPr lang="en-US" sz="2400" b="1" dirty="0" smtClean="0"/>
              </a:p>
              <a:p>
                <a:pPr marL="0" indent="0">
                  <a:buNone/>
                </a:pPr>
                <a:endParaRPr lang="en-US" sz="2400" b="1" dirty="0"/>
              </a:p>
            </p:txBody>
          </p:sp>
        </mc:Choice>
        <mc:Fallback xmlns="">
          <p:sp>
            <p:nvSpPr>
              <p:cNvPr id="5" name="Inhaltsplatzhalt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 rotWithShape="1">
                <a:blip r:embed="rId2"/>
                <a:stretch>
                  <a:fillRect l="-2417" t="-10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/>
              <p:cNvSpPr/>
              <p:nvPr/>
            </p:nvSpPr>
            <p:spPr>
              <a:xfrm>
                <a:off x="1691680" y="2420888"/>
                <a:ext cx="1224136" cy="288032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≔10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Rechtec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1680" y="2420888"/>
                <a:ext cx="1224136" cy="288032"/>
              </a:xfrm>
              <a:prstGeom prst="rect">
                <a:avLst/>
              </a:prstGeom>
              <a:blipFill rotWithShape="1">
                <a:blip r:embed="rId3"/>
                <a:stretch>
                  <a:fillRect b="-19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hteck 7"/>
              <p:cNvSpPr/>
              <p:nvPr/>
            </p:nvSpPr>
            <p:spPr>
              <a:xfrm>
                <a:off x="1691680" y="3212976"/>
                <a:ext cx="1224136" cy="57606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≔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−1</m:t>
                      </m:r>
                    </m:oMath>
                  </m:oMathPara>
                </a14:m>
                <a:endParaRPr lang="en-US" dirty="0" smtClean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</a:rPr>
                        <m:t>≔2∗</m:t>
                      </m:r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Rechteck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1680" y="3212976"/>
                <a:ext cx="1224136" cy="576064"/>
              </a:xfrm>
              <a:prstGeom prst="rect">
                <a:avLst/>
              </a:prstGeom>
              <a:blipFill rotWithShape="1">
                <a:blip r:embed="rId4"/>
                <a:stretch>
                  <a:fillRect b="-70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Gerade Verbindung mit Pfeil 9"/>
          <p:cNvCxnSpPr>
            <a:stCxn id="6" idx="2"/>
            <a:endCxn id="8" idx="0"/>
          </p:cNvCxnSpPr>
          <p:nvPr/>
        </p:nvCxnSpPr>
        <p:spPr>
          <a:xfrm>
            <a:off x="2303748" y="2708920"/>
            <a:ext cx="0" cy="504056"/>
          </a:xfrm>
          <a:prstGeom prst="straightConnector1">
            <a:avLst/>
          </a:prstGeom>
          <a:ln>
            <a:tailEnd type="arrow"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hteck 11"/>
              <p:cNvSpPr/>
              <p:nvPr/>
            </p:nvSpPr>
            <p:spPr>
              <a:xfrm>
                <a:off x="1691680" y="4365104"/>
                <a:ext cx="1224136" cy="288032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b="0" i="0" smtClean="0">
                          <a:latin typeface="Cambria Math"/>
                        </a:rPr>
                        <m:t>return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Rechteck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1680" y="4365104"/>
                <a:ext cx="1224136" cy="288032"/>
              </a:xfrm>
              <a:prstGeom prst="rect">
                <a:avLst/>
              </a:prstGeom>
              <a:blipFill rotWithShape="1">
                <a:blip r:embed="rId5"/>
                <a:stretch>
                  <a:fillRect b="-176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Gerade Verbindung mit Pfeil 18"/>
          <p:cNvCxnSpPr>
            <a:stCxn id="8" idx="2"/>
            <a:endCxn id="12" idx="0"/>
          </p:cNvCxnSpPr>
          <p:nvPr/>
        </p:nvCxnSpPr>
        <p:spPr>
          <a:xfrm>
            <a:off x="2303748" y="3789040"/>
            <a:ext cx="0" cy="576064"/>
          </a:xfrm>
          <a:prstGeom prst="straightConnector1">
            <a:avLst/>
          </a:prstGeom>
          <a:ln>
            <a:tailEnd type="arrow"/>
          </a:ln>
          <a:effectLst>
            <a:glow rad="228600">
              <a:srgbClr val="00FF00">
                <a:alpha val="40000"/>
              </a:srgbClr>
            </a:glo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Gekrümmte Verbindung 35"/>
          <p:cNvCxnSpPr>
            <a:stCxn id="8" idx="2"/>
            <a:endCxn id="8" idx="0"/>
          </p:cNvCxnSpPr>
          <p:nvPr/>
        </p:nvCxnSpPr>
        <p:spPr>
          <a:xfrm rot="5400000" flipH="1">
            <a:off x="2015716" y="3501008"/>
            <a:ext cx="576064" cy="12700"/>
          </a:xfrm>
          <a:prstGeom prst="curvedConnector5">
            <a:avLst>
              <a:gd name="adj1" fmla="val -39683"/>
              <a:gd name="adj2" fmla="val -6830567"/>
              <a:gd name="adj3" fmla="val 169445"/>
            </a:avLst>
          </a:prstGeom>
          <a:ln>
            <a:tailEnd type="none"/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feld 47"/>
              <p:cNvSpPr txBox="1"/>
              <p:nvPr/>
            </p:nvSpPr>
            <p:spPr>
              <a:xfrm>
                <a:off x="3131840" y="3212976"/>
                <a:ext cx="79759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&gt;0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8" name="Textfeld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1840" y="3212976"/>
                <a:ext cx="797591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feld 48"/>
              <p:cNvSpPr txBox="1"/>
              <p:nvPr/>
            </p:nvSpPr>
            <p:spPr>
              <a:xfrm>
                <a:off x="1547664" y="3892406"/>
                <a:ext cx="79759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≤0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9" name="Textfeld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7664" y="3892406"/>
                <a:ext cx="797591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Textfeld 49"/>
          <p:cNvSpPr txBox="1"/>
          <p:nvPr/>
        </p:nvSpPr>
        <p:spPr>
          <a:xfrm>
            <a:off x="-612576" y="83671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feld 50"/>
              <p:cNvSpPr txBox="1"/>
              <p:nvPr/>
            </p:nvSpPr>
            <p:spPr>
              <a:xfrm>
                <a:off x="1319569" y="2380238"/>
                <a:ext cx="45743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1" name="Textfeld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9569" y="2380238"/>
                <a:ext cx="457433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feld 51"/>
              <p:cNvSpPr txBox="1"/>
              <p:nvPr/>
            </p:nvSpPr>
            <p:spPr>
              <a:xfrm>
                <a:off x="1319569" y="3316342"/>
                <a:ext cx="46275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2" name="Textfeld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9569" y="3316342"/>
                <a:ext cx="462754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feld 52"/>
              <p:cNvSpPr txBox="1"/>
              <p:nvPr/>
            </p:nvSpPr>
            <p:spPr>
              <a:xfrm>
                <a:off x="1319569" y="4324454"/>
                <a:ext cx="46275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3" name="Textfeld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9569" y="4324454"/>
                <a:ext cx="462755" cy="369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24062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feld 47"/>
              <p:cNvSpPr txBox="1"/>
              <p:nvPr/>
            </p:nvSpPr>
            <p:spPr>
              <a:xfrm>
                <a:off x="1566203" y="2492896"/>
                <a:ext cx="113197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effectLst>
                                <a:glow rad="139700">
                                  <a:schemeClr val="accent1">
                                    <a:satMod val="175000"/>
                                    <a:alpha val="40000"/>
                                  </a:schemeClr>
                                </a:glow>
                              </a:effectLst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effectLst>
                                <a:glow rad="139700">
                                  <a:schemeClr val="accent1">
                                    <a:satMod val="175000"/>
                                    <a:alpha val="40000"/>
                                  </a:schemeClr>
                                </a:glow>
                              </a:effectLst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effectLst>
                                <a:glow rad="139700">
                                  <a:schemeClr val="accent1">
                                    <a:satMod val="175000"/>
                                    <a:alpha val="40000"/>
                                  </a:schemeClr>
                                </a:glow>
                              </a:effectLst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effectLst>
                            <a:glow rad="139700">
                              <a:schemeClr val="accent1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Cambria Math"/>
                        </a:rPr>
                        <m:t>(10,</m:t>
                      </m:r>
                      <m:r>
                        <a:rPr lang="en-US" b="0" i="1" smtClean="0">
                          <a:effectLst>
                            <a:glow rad="139700">
                              <a:schemeClr val="accent1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effectLst>
                            <a:glow rad="139700">
                              <a:schemeClr val="accent1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>
                  <a:effectLst>
                    <a:glow rad="139700">
                      <a:schemeClr val="accent1">
                        <a:satMod val="175000"/>
                        <a:alpha val="40000"/>
                      </a:schemeClr>
                    </a:glow>
                  </a:effectLst>
                </a:endParaRPr>
              </a:p>
            </p:txBody>
          </p:sp>
        </mc:Choice>
        <mc:Fallback xmlns="">
          <p:sp>
            <p:nvSpPr>
              <p:cNvPr id="48" name="Textfeld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6203" y="2492896"/>
                <a:ext cx="1131977" cy="369332"/>
              </a:xfrm>
              <a:prstGeom prst="rect">
                <a:avLst/>
              </a:prstGeom>
              <a:blipFill rotWithShape="1">
                <a:blip r:embed="rId2"/>
                <a:stretch>
                  <a:fillRect l="-1075" t="-3279" r="-3763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Unfolding the Procedures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Inhaltsplatzhalter 4"/>
              <p:cNvSpPr>
                <a:spLocks noGrp="1"/>
              </p:cNvSpPr>
              <p:nvPr>
                <p:ph sz="half" idx="2"/>
              </p:nvPr>
            </p:nvSpPr>
            <p:spPr>
              <a:xfrm>
                <a:off x="5004048" y="2143397"/>
                <a:ext cx="3682752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endParaRPr lang="en-US" sz="200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latin typeface="Cambria Math"/>
                            </a:rPr>
                            <m:t>𝑷</m:t>
                          </m:r>
                        </m:e>
                        <m:sub>
                          <m:r>
                            <a:rPr lang="en-US" sz="2000" b="1" i="1" smtClean="0">
                              <a:latin typeface="Cambria Math"/>
                            </a:rPr>
                            <m:t>𝟏</m:t>
                          </m:r>
                        </m:sub>
                      </m:sSub>
                      <m:d>
                        <m:dPr>
                          <m:ctrlPr>
                            <a:rPr lang="en-US" sz="2000" b="1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1" i="1" smtClean="0">
                              <a:latin typeface="Cambria Math"/>
                            </a:rPr>
                            <m:t>𝒙</m:t>
                          </m:r>
                          <m:r>
                            <a:rPr lang="en-US" sz="2000" b="1" i="1" smtClean="0">
                              <a:latin typeface="Cambria Math"/>
                            </a:rPr>
                            <m:t>,</m:t>
                          </m:r>
                          <m:r>
                            <a:rPr lang="en-US" sz="2000" b="1" i="1" smtClean="0">
                              <a:latin typeface="Cambria Math"/>
                            </a:rPr>
                            <m:t>𝒚</m:t>
                          </m:r>
                        </m:e>
                      </m:d>
                      <m:r>
                        <a:rPr lang="en-US" sz="2000" b="1" i="1" smtClean="0">
                          <a:latin typeface="Cambria Math"/>
                        </a:rPr>
                        <m:t>≔</m:t>
                      </m:r>
                      <m:sSub>
                        <m:sSubPr>
                          <m:ctrlPr>
                            <a:rPr lang="en-US" sz="2000" b="1" i="1" smtClean="0">
                              <a:effectLst>
                                <a:glow rad="139700">
                                  <a:schemeClr val="accent1">
                                    <a:satMod val="175000"/>
                                    <a:alpha val="40000"/>
                                  </a:schemeClr>
                                </a:glow>
                              </a:effectLst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effectLst>
                                <a:glow rad="139700">
                                  <a:schemeClr val="accent1">
                                    <a:satMod val="175000"/>
                                    <a:alpha val="40000"/>
                                  </a:schemeClr>
                                </a:glow>
                              </a:effectLst>
                              <a:latin typeface="Cambria Math"/>
                            </a:rPr>
                            <m:t>𝑷</m:t>
                          </m:r>
                        </m:e>
                        <m:sub>
                          <m:r>
                            <a:rPr lang="en-US" sz="2000" b="1" i="1" smtClean="0">
                              <a:effectLst>
                                <a:glow rad="139700">
                                  <a:schemeClr val="accent1">
                                    <a:satMod val="175000"/>
                                    <a:alpha val="40000"/>
                                  </a:schemeClr>
                                </a:glow>
                              </a:effectLst>
                              <a:latin typeface="Cambria Math"/>
                            </a:rPr>
                            <m:t>𝟐</m:t>
                          </m:r>
                        </m:sub>
                      </m:sSub>
                      <m:d>
                        <m:dPr>
                          <m:ctrlPr>
                            <a:rPr lang="en-US" sz="2000" b="1" i="1" smtClean="0">
                              <a:effectLst>
                                <a:glow rad="139700">
                                  <a:schemeClr val="accent1">
                                    <a:satMod val="175000"/>
                                    <a:alpha val="40000"/>
                                  </a:schemeClr>
                                </a:glow>
                              </a:effectLst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1" i="1" smtClean="0">
                              <a:effectLst>
                                <a:glow rad="139700">
                                  <a:schemeClr val="accent1">
                                    <a:satMod val="175000"/>
                                    <a:alpha val="40000"/>
                                  </a:schemeClr>
                                </a:glow>
                              </a:effectLst>
                              <a:latin typeface="Cambria Math"/>
                            </a:rPr>
                            <m:t>𝟏𝟎</m:t>
                          </m:r>
                          <m:r>
                            <a:rPr lang="en-US" sz="2000" b="1" i="1" smtClean="0">
                              <a:effectLst>
                                <a:glow rad="139700">
                                  <a:schemeClr val="accent1">
                                    <a:satMod val="175000"/>
                                    <a:alpha val="40000"/>
                                  </a:schemeClr>
                                </a:glow>
                              </a:effectLst>
                              <a:latin typeface="Cambria Math"/>
                            </a:rPr>
                            <m:t>,</m:t>
                          </m:r>
                          <m:r>
                            <a:rPr lang="en-US" sz="2000" b="1" i="1" smtClean="0">
                              <a:effectLst>
                                <a:glow rad="139700">
                                  <a:schemeClr val="accent1">
                                    <a:satMod val="175000"/>
                                    <a:alpha val="40000"/>
                                  </a:schemeClr>
                                </a:glow>
                              </a:effectLst>
                              <a:latin typeface="Cambria Math"/>
                            </a:rPr>
                            <m:t>𝒚</m:t>
                          </m:r>
                        </m:e>
                      </m:d>
                    </m:oMath>
                  </m:oMathPara>
                </a14:m>
                <a:endParaRPr lang="en-US" sz="2000" b="1" dirty="0" smtClean="0"/>
              </a:p>
              <a:p>
                <a:pPr marL="0" indent="0">
                  <a:buNone/>
                </a:pPr>
                <a:endParaRPr lang="en-US" sz="2000" b="1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latin typeface="Cambria Math"/>
                            </a:rPr>
                            <m:t>𝑷</m:t>
                          </m:r>
                        </m:e>
                        <m:sub>
                          <m:r>
                            <a:rPr lang="en-US" sz="2000" b="1" i="1" smtClean="0">
                              <a:latin typeface="Cambria Math"/>
                            </a:rPr>
                            <m:t>𝟐</m:t>
                          </m:r>
                        </m:sub>
                      </m:sSub>
                      <m:d>
                        <m:dPr>
                          <m:ctrlPr>
                            <a:rPr lang="en-US" sz="2000" b="1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1" i="1" smtClean="0">
                              <a:latin typeface="Cambria Math"/>
                            </a:rPr>
                            <m:t>𝒙</m:t>
                          </m:r>
                          <m:r>
                            <a:rPr lang="en-US" sz="2000" b="1" i="1" smtClean="0">
                              <a:latin typeface="Cambria Math"/>
                            </a:rPr>
                            <m:t>,</m:t>
                          </m:r>
                          <m:r>
                            <a:rPr lang="en-US" sz="2000" b="1" i="1" smtClean="0">
                              <a:latin typeface="Cambria Math"/>
                            </a:rPr>
                            <m:t>𝒚</m:t>
                          </m:r>
                        </m:e>
                      </m:d>
                      <m:r>
                        <a:rPr lang="en-US" sz="2000" b="1" i="1" smtClean="0">
                          <a:latin typeface="Cambria Math"/>
                        </a:rPr>
                        <m:t>≔</m:t>
                      </m:r>
                    </m:oMath>
                  </m:oMathPara>
                </a14:m>
                <a:endParaRPr lang="en-US" sz="2000" b="1" i="1" dirty="0" smtClean="0">
                  <a:latin typeface="Cambria Math"/>
                </a:endParaRPr>
              </a:p>
              <a:p>
                <a:pPr marL="0" indent="0">
                  <a:buNone/>
                </a:pPr>
                <a:r>
                  <a:rPr lang="en-US" sz="2000" b="1" dirty="0"/>
                  <a:t>	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000" b="1" i="0" smtClean="0">
                        <a:latin typeface="Cambria Math"/>
                      </a:rPr>
                      <m:t>if</m:t>
                    </m:r>
                    <m:r>
                      <m:rPr>
                        <m:nor/>
                      </m:rPr>
                      <a:rPr lang="en-US" sz="2000" b="1" i="0" smtClean="0">
                        <a:latin typeface="Cambria Math"/>
                      </a:rPr>
                      <m:t> </m:t>
                    </m:r>
                    <m:r>
                      <a:rPr lang="en-US" sz="2000" b="1" i="1" smtClean="0">
                        <a:latin typeface="Cambria Math"/>
                      </a:rPr>
                      <m:t>𝒙</m:t>
                    </m:r>
                    <m:r>
                      <a:rPr lang="en-US" sz="2000" b="1" i="1" smtClean="0">
                        <a:latin typeface="Cambria Math"/>
                      </a:rPr>
                      <m:t>&gt;</m:t>
                    </m:r>
                    <m:r>
                      <a:rPr lang="en-US" sz="2000" b="1" i="1" smtClean="0">
                        <a:latin typeface="Cambria Math"/>
                      </a:rPr>
                      <m:t>𝟎</m:t>
                    </m:r>
                    <m:r>
                      <a:rPr lang="en-US" sz="2000" b="1" i="1" smtClean="0">
                        <a:latin typeface="Cambria Math"/>
                      </a:rPr>
                      <m:t> </m:t>
                    </m:r>
                  </m:oMath>
                </a14:m>
                <a:endParaRPr lang="en-US" sz="2000" b="1" i="1" dirty="0" smtClean="0">
                  <a:latin typeface="Cambria Math"/>
                </a:endParaRPr>
              </a:p>
              <a:p>
                <a:pPr marL="0" indent="0">
                  <a:buNone/>
                </a:pPr>
                <a:r>
                  <a:rPr lang="en-US" sz="2000" b="1" dirty="0" smtClean="0"/>
                  <a:t>	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000" b="1" i="0" smtClean="0">
                        <a:latin typeface="Cambria Math"/>
                      </a:rPr>
                      <m:t>then</m:t>
                    </m:r>
                    <m:r>
                      <m:rPr>
                        <m:nor/>
                      </m:rPr>
                      <a:rPr lang="en-US" sz="2000" b="1" i="0" smtClean="0"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en-US" sz="2000" b="1" i="1" smtClean="0">
                            <a:effectLst>
                              <a:glow rad="139700">
                                <a:schemeClr val="accent2">
                                  <a:satMod val="175000"/>
                                  <a:alpha val="40000"/>
                                </a:schemeClr>
                              </a:glow>
                            </a:effectLst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effectLst>
                              <a:glow rad="139700">
                                <a:schemeClr val="accent2">
                                  <a:satMod val="175000"/>
                                  <a:alpha val="40000"/>
                                </a:schemeClr>
                              </a:glow>
                            </a:effectLst>
                            <a:latin typeface="Cambria Math"/>
                          </a:rPr>
                          <m:t>𝑷</m:t>
                        </m:r>
                      </m:e>
                      <m:sub>
                        <m:r>
                          <a:rPr lang="en-US" sz="2000" b="1" i="1" smtClean="0">
                            <a:effectLst>
                              <a:glow rad="139700">
                                <a:schemeClr val="accent2">
                                  <a:satMod val="175000"/>
                                  <a:alpha val="40000"/>
                                </a:schemeClr>
                              </a:glow>
                            </a:effectLst>
                            <a:latin typeface="Cambria Math"/>
                          </a:rPr>
                          <m:t>𝟐</m:t>
                        </m:r>
                      </m:sub>
                    </m:sSub>
                    <m:d>
                      <m:dPr>
                        <m:ctrlPr>
                          <a:rPr lang="en-US" sz="2000" b="1" i="1" smtClean="0">
                            <a:effectLst>
                              <a:glow rad="139700">
                                <a:schemeClr val="accent2">
                                  <a:satMod val="175000"/>
                                  <a:alpha val="40000"/>
                                </a:schemeClr>
                              </a:glow>
                            </a:effectLst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 b="1" i="1" smtClean="0">
                            <a:effectLst>
                              <a:glow rad="139700">
                                <a:schemeClr val="accent2">
                                  <a:satMod val="175000"/>
                                  <a:alpha val="40000"/>
                                </a:schemeClr>
                              </a:glow>
                            </a:effectLst>
                            <a:latin typeface="Cambria Math"/>
                          </a:rPr>
                          <m:t>𝒙</m:t>
                        </m:r>
                        <m:r>
                          <a:rPr lang="en-US" sz="2000" b="1" i="1" smtClean="0">
                            <a:effectLst>
                              <a:glow rad="139700">
                                <a:schemeClr val="accent2">
                                  <a:satMod val="175000"/>
                                  <a:alpha val="40000"/>
                                </a:schemeClr>
                              </a:glow>
                            </a:effectLst>
                            <a:latin typeface="Cambria Math"/>
                          </a:rPr>
                          <m:t>−</m:t>
                        </m:r>
                        <m:r>
                          <a:rPr lang="en-US" sz="2000" b="1" i="1" smtClean="0">
                            <a:effectLst>
                              <a:glow rad="139700">
                                <a:schemeClr val="accent2">
                                  <a:satMod val="175000"/>
                                  <a:alpha val="40000"/>
                                </a:schemeClr>
                              </a:glow>
                            </a:effectLst>
                            <a:latin typeface="Cambria Math"/>
                          </a:rPr>
                          <m:t>𝟏</m:t>
                        </m:r>
                        <m:r>
                          <a:rPr lang="en-US" sz="2000" b="1" i="1" smtClean="0">
                            <a:effectLst>
                              <a:glow rad="139700">
                                <a:schemeClr val="accent2">
                                  <a:satMod val="175000"/>
                                  <a:alpha val="40000"/>
                                </a:schemeClr>
                              </a:glow>
                            </a:effectLst>
                            <a:latin typeface="Cambria Math"/>
                          </a:rPr>
                          <m:t>,</m:t>
                        </m:r>
                        <m:r>
                          <a:rPr lang="en-US" sz="2000" b="1" i="1" smtClean="0">
                            <a:effectLst>
                              <a:glow rad="139700">
                                <a:schemeClr val="accent2">
                                  <a:satMod val="175000"/>
                                  <a:alpha val="40000"/>
                                </a:schemeClr>
                              </a:glow>
                            </a:effectLst>
                            <a:latin typeface="Cambria Math"/>
                          </a:rPr>
                          <m:t>𝟐</m:t>
                        </m:r>
                        <m:r>
                          <a:rPr lang="en-US" sz="2000" b="1" i="1" smtClean="0">
                            <a:effectLst>
                              <a:glow rad="139700">
                                <a:schemeClr val="accent2">
                                  <a:satMod val="175000"/>
                                  <a:alpha val="40000"/>
                                </a:schemeClr>
                              </a:glow>
                            </a:effectLst>
                            <a:latin typeface="Cambria Math"/>
                          </a:rPr>
                          <m:t>∗</m:t>
                        </m:r>
                        <m:r>
                          <a:rPr lang="en-US" sz="2000" b="1" i="1" smtClean="0">
                            <a:effectLst>
                              <a:glow rad="139700">
                                <a:schemeClr val="accent2">
                                  <a:satMod val="175000"/>
                                  <a:alpha val="40000"/>
                                </a:schemeClr>
                              </a:glow>
                            </a:effectLst>
                            <a:latin typeface="Cambria Math"/>
                          </a:rPr>
                          <m:t>𝒚</m:t>
                        </m:r>
                      </m:e>
                    </m:d>
                  </m:oMath>
                </a14:m>
                <a:endParaRPr lang="en-US" sz="2000" b="1" dirty="0" smtClean="0"/>
              </a:p>
              <a:p>
                <a:pPr marL="0" indent="0">
                  <a:buNone/>
                </a:pPr>
                <a:r>
                  <a:rPr lang="en-US" sz="2000" b="1" dirty="0" smtClean="0"/>
                  <a:t>	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000" b="1" i="0" smtClean="0">
                        <a:latin typeface="Cambria Math"/>
                      </a:rPr>
                      <m:t>else</m:t>
                    </m:r>
                    <m:r>
                      <m:rPr>
                        <m:nor/>
                      </m:rPr>
                      <a:rPr lang="en-US" sz="2000" b="1" i="0" smtClean="0"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en-US" sz="2000" b="1" i="1" smtClean="0">
                            <a:effectLst>
                              <a:glow rad="101600">
                                <a:srgbClr val="00FF00">
                                  <a:alpha val="60000"/>
                                </a:srgbClr>
                              </a:glow>
                            </a:effectLst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effectLst>
                              <a:glow rad="101600">
                                <a:srgbClr val="00FF00">
                                  <a:alpha val="60000"/>
                                </a:srgbClr>
                              </a:glow>
                            </a:effectLst>
                            <a:latin typeface="Cambria Math"/>
                          </a:rPr>
                          <m:t>𝑷</m:t>
                        </m:r>
                      </m:e>
                      <m:sub>
                        <m:r>
                          <a:rPr lang="en-US" sz="2000" b="1" i="1" smtClean="0">
                            <a:effectLst>
                              <a:glow rad="101600">
                                <a:srgbClr val="00FF00">
                                  <a:alpha val="60000"/>
                                </a:srgbClr>
                              </a:glow>
                            </a:effectLst>
                            <a:latin typeface="Cambria Math"/>
                          </a:rPr>
                          <m:t>𝟑</m:t>
                        </m:r>
                      </m:sub>
                    </m:sSub>
                    <m:d>
                      <m:dPr>
                        <m:ctrlPr>
                          <a:rPr lang="en-US" sz="2000" b="1" i="1" smtClean="0">
                            <a:effectLst>
                              <a:glow rad="101600">
                                <a:srgbClr val="00FF00">
                                  <a:alpha val="60000"/>
                                </a:srgbClr>
                              </a:glow>
                            </a:effectLst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 b="1" i="1" smtClean="0">
                            <a:effectLst>
                              <a:glow rad="101600">
                                <a:srgbClr val="00FF00">
                                  <a:alpha val="60000"/>
                                </a:srgbClr>
                              </a:glow>
                            </a:effectLst>
                            <a:latin typeface="Cambria Math"/>
                          </a:rPr>
                          <m:t>𝒙</m:t>
                        </m:r>
                        <m:r>
                          <a:rPr lang="en-US" sz="2000" b="1" i="1" smtClean="0">
                            <a:effectLst>
                              <a:glow rad="101600">
                                <a:srgbClr val="00FF00">
                                  <a:alpha val="60000"/>
                                </a:srgbClr>
                              </a:glow>
                            </a:effectLst>
                            <a:latin typeface="Cambria Math"/>
                          </a:rPr>
                          <m:t>−</m:t>
                        </m:r>
                        <m:r>
                          <a:rPr lang="en-US" sz="2000" b="1" i="1" smtClean="0">
                            <a:effectLst>
                              <a:glow rad="101600">
                                <a:srgbClr val="00FF00">
                                  <a:alpha val="60000"/>
                                </a:srgbClr>
                              </a:glow>
                            </a:effectLst>
                            <a:latin typeface="Cambria Math"/>
                          </a:rPr>
                          <m:t>𝟏</m:t>
                        </m:r>
                        <m:r>
                          <a:rPr lang="en-US" sz="2000" b="1" i="1" smtClean="0">
                            <a:effectLst>
                              <a:glow rad="101600">
                                <a:srgbClr val="00FF00">
                                  <a:alpha val="60000"/>
                                </a:srgbClr>
                              </a:glow>
                            </a:effectLst>
                            <a:latin typeface="Cambria Math"/>
                          </a:rPr>
                          <m:t>, </m:t>
                        </m:r>
                        <m:r>
                          <a:rPr lang="en-US" sz="2000" b="1" i="1" smtClean="0">
                            <a:effectLst>
                              <a:glow rad="101600">
                                <a:srgbClr val="00FF00">
                                  <a:alpha val="60000"/>
                                </a:srgbClr>
                              </a:glow>
                            </a:effectLst>
                            <a:latin typeface="Cambria Math"/>
                          </a:rPr>
                          <m:t>𝟐</m:t>
                        </m:r>
                        <m:r>
                          <a:rPr lang="en-US" sz="2000" b="1" i="1" smtClean="0">
                            <a:effectLst>
                              <a:glow rad="101600">
                                <a:srgbClr val="00FF00">
                                  <a:alpha val="60000"/>
                                </a:srgbClr>
                              </a:glow>
                            </a:effectLst>
                            <a:latin typeface="Cambria Math"/>
                          </a:rPr>
                          <m:t>∗</m:t>
                        </m:r>
                        <m:r>
                          <a:rPr lang="en-US" sz="2000" b="1" i="1" smtClean="0">
                            <a:effectLst>
                              <a:glow rad="101600">
                                <a:srgbClr val="00FF00">
                                  <a:alpha val="60000"/>
                                </a:srgbClr>
                              </a:glow>
                            </a:effectLst>
                            <a:latin typeface="Cambria Math"/>
                          </a:rPr>
                          <m:t>𝒚</m:t>
                        </m:r>
                      </m:e>
                    </m:d>
                  </m:oMath>
                </a14:m>
                <a:endParaRPr lang="en-US" sz="2000" b="1" dirty="0" smtClean="0"/>
              </a:p>
              <a:p>
                <a:pPr marL="0" indent="0">
                  <a:buNone/>
                </a:pPr>
                <a:endParaRPr lang="en-US" sz="2000" b="1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latin typeface="Cambria Math"/>
                            </a:rPr>
                            <m:t>𝑷</m:t>
                          </m:r>
                        </m:e>
                        <m:sub>
                          <m:r>
                            <a:rPr lang="en-US" sz="2000" b="1" i="1" smtClean="0">
                              <a:latin typeface="Cambria Math"/>
                            </a:rPr>
                            <m:t>𝟑</m:t>
                          </m:r>
                        </m:sub>
                      </m:sSub>
                      <m:d>
                        <m:dPr>
                          <m:ctrlPr>
                            <a:rPr lang="en-US" sz="2000" b="1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1" i="1" smtClean="0">
                              <a:latin typeface="Cambria Math"/>
                            </a:rPr>
                            <m:t>𝒙</m:t>
                          </m:r>
                          <m:r>
                            <a:rPr lang="en-US" sz="2000" b="1" i="1" smtClean="0">
                              <a:latin typeface="Cambria Math"/>
                            </a:rPr>
                            <m:t>,</m:t>
                          </m:r>
                          <m:r>
                            <a:rPr lang="en-US" sz="2000" b="1" i="1" smtClean="0">
                              <a:latin typeface="Cambria Math"/>
                            </a:rPr>
                            <m:t>𝒚</m:t>
                          </m:r>
                        </m:e>
                      </m:d>
                      <m:r>
                        <a:rPr lang="en-US" sz="2000" b="1" i="1" smtClean="0">
                          <a:latin typeface="Cambria Math"/>
                        </a:rPr>
                        <m:t>≔</m:t>
                      </m:r>
                      <m:r>
                        <m:rPr>
                          <m:nor/>
                        </m:rPr>
                        <a:rPr lang="en-US" sz="2000" b="1" i="0" smtClean="0">
                          <a:latin typeface="Cambria Math"/>
                        </a:rPr>
                        <m:t>return</m:t>
                      </m:r>
                      <m:r>
                        <a:rPr lang="en-US" sz="2000" b="1" i="1" smtClean="0">
                          <a:latin typeface="Cambria Math"/>
                        </a:rPr>
                        <m:t> </m:t>
                      </m:r>
                      <m:r>
                        <a:rPr lang="en-US" sz="2000" b="1" i="1" smtClean="0">
                          <a:latin typeface="Cambria Math"/>
                        </a:rPr>
                        <m:t>𝒚</m:t>
                      </m:r>
                    </m:oMath>
                  </m:oMathPara>
                </a14:m>
                <a:endParaRPr lang="en-US" sz="2000" b="1" dirty="0" smtClean="0"/>
              </a:p>
              <a:p>
                <a:pPr marL="0" indent="0">
                  <a:buNone/>
                </a:pPr>
                <a:endParaRPr lang="en-US" sz="2000" b="1" dirty="0" smtClean="0"/>
              </a:p>
              <a:p>
                <a:pPr marL="0" indent="0">
                  <a:buNone/>
                </a:pPr>
                <a:endParaRPr lang="en-US" sz="2000" b="1" dirty="0"/>
              </a:p>
            </p:txBody>
          </p:sp>
        </mc:Choice>
        <mc:Fallback xmlns="">
          <p:sp>
            <p:nvSpPr>
              <p:cNvPr id="5" name="Inhaltsplatzhalt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5004048" y="2143397"/>
                <a:ext cx="3682752" cy="4525963"/>
              </a:xfr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feld 7"/>
          <p:cNvSpPr txBox="1"/>
          <p:nvPr/>
        </p:nvSpPr>
        <p:spPr>
          <a:xfrm>
            <a:off x="1975484" y="2492896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if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/>
              <p:cNvSpPr txBox="1"/>
              <p:nvPr/>
            </p:nvSpPr>
            <p:spPr>
              <a:xfrm>
                <a:off x="179512" y="3275692"/>
                <a:ext cx="92365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10&gt;0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feld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3275692"/>
                <a:ext cx="923651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feld 9"/>
          <p:cNvSpPr txBox="1"/>
          <p:nvPr/>
        </p:nvSpPr>
        <p:spPr>
          <a:xfrm>
            <a:off x="1975484" y="3275692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if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/>
              <p:cNvSpPr txBox="1"/>
              <p:nvPr/>
            </p:nvSpPr>
            <p:spPr>
              <a:xfrm>
                <a:off x="2987825" y="3275692"/>
                <a:ext cx="165134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b="0" i="0" smtClean="0">
                          <a:latin typeface="Cambria Math"/>
                        </a:rPr>
                        <m:t>return</m:t>
                      </m:r>
                      <m:r>
                        <a:rPr lang="en-US" b="0" i="1" smtClean="0">
                          <a:latin typeface="Cambria Math"/>
                        </a:rPr>
                        <m:t> (2∗</m:t>
                      </m:r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feld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7825" y="3275692"/>
                <a:ext cx="1651349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Gerade Verbindung 14"/>
          <p:cNvCxnSpPr>
            <a:stCxn id="8" idx="2"/>
            <a:endCxn id="9" idx="0"/>
          </p:cNvCxnSpPr>
          <p:nvPr/>
        </p:nvCxnSpPr>
        <p:spPr>
          <a:xfrm flipH="1">
            <a:off x="641338" y="2862228"/>
            <a:ext cx="1488195" cy="413464"/>
          </a:xfrm>
          <a:prstGeom prst="line">
            <a:avLst/>
          </a:prstGeom>
          <a:ln>
            <a:tailEnd type="none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Gerade Verbindung 16"/>
          <p:cNvCxnSpPr>
            <a:stCxn id="8" idx="2"/>
            <a:endCxn id="10" idx="0"/>
          </p:cNvCxnSpPr>
          <p:nvPr/>
        </p:nvCxnSpPr>
        <p:spPr>
          <a:xfrm>
            <a:off x="2129533" y="2862228"/>
            <a:ext cx="0" cy="413464"/>
          </a:xfrm>
          <a:prstGeom prst="line">
            <a:avLst/>
          </a:prstGeom>
          <a:ln>
            <a:tailEnd type="none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Gerade Verbindung 18"/>
          <p:cNvCxnSpPr>
            <a:stCxn id="8" idx="2"/>
            <a:endCxn id="11" idx="0"/>
          </p:cNvCxnSpPr>
          <p:nvPr/>
        </p:nvCxnSpPr>
        <p:spPr>
          <a:xfrm>
            <a:off x="2129533" y="2862228"/>
            <a:ext cx="1683967" cy="413464"/>
          </a:xfrm>
          <a:prstGeom prst="line">
            <a:avLst/>
          </a:prstGeom>
          <a:ln>
            <a:tailEnd type="none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feld 20"/>
              <p:cNvSpPr txBox="1"/>
              <p:nvPr/>
            </p:nvSpPr>
            <p:spPr>
              <a:xfrm>
                <a:off x="179511" y="4004156"/>
                <a:ext cx="13276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10−1&gt;0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1" name="Textfeld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1" y="4004156"/>
                <a:ext cx="1327608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feld 22"/>
              <p:cNvSpPr txBox="1"/>
              <p:nvPr/>
            </p:nvSpPr>
            <p:spPr>
              <a:xfrm>
                <a:off x="2698450" y="4004156"/>
                <a:ext cx="19407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b="0" i="0" smtClean="0">
                          <a:latin typeface="Cambria Math"/>
                        </a:rPr>
                        <m:t>return</m:t>
                      </m:r>
                      <m:r>
                        <a:rPr lang="en-US" b="0" i="1" smtClean="0">
                          <a:latin typeface="Cambria Math"/>
                        </a:rPr>
                        <m:t> (2∗2∗</m:t>
                      </m:r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3" name="Textfeld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8450" y="4004156"/>
                <a:ext cx="1940724" cy="369332"/>
              </a:xfrm>
              <a:prstGeom prst="rect">
                <a:avLst/>
              </a:prstGeom>
              <a:blipFill rotWithShape="1">
                <a:blip r:embed="rId7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Gerade Verbindung 23"/>
          <p:cNvCxnSpPr>
            <a:stCxn id="10" idx="2"/>
            <a:endCxn id="21" idx="0"/>
          </p:cNvCxnSpPr>
          <p:nvPr/>
        </p:nvCxnSpPr>
        <p:spPr>
          <a:xfrm flipH="1">
            <a:off x="843315" y="3645024"/>
            <a:ext cx="1286218" cy="359132"/>
          </a:xfrm>
          <a:prstGeom prst="line">
            <a:avLst/>
          </a:prstGeom>
          <a:ln>
            <a:tailEnd type="none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Gerade Verbindung 24"/>
          <p:cNvCxnSpPr>
            <a:stCxn id="10" idx="2"/>
            <a:endCxn id="31" idx="0"/>
          </p:cNvCxnSpPr>
          <p:nvPr/>
        </p:nvCxnSpPr>
        <p:spPr>
          <a:xfrm>
            <a:off x="2129533" y="3645024"/>
            <a:ext cx="0" cy="359132"/>
          </a:xfrm>
          <a:prstGeom prst="line">
            <a:avLst/>
          </a:prstGeom>
          <a:ln>
            <a:tailEnd type="none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Gerade Verbindung 25"/>
          <p:cNvCxnSpPr>
            <a:stCxn id="10" idx="2"/>
            <a:endCxn id="23" idx="0"/>
          </p:cNvCxnSpPr>
          <p:nvPr/>
        </p:nvCxnSpPr>
        <p:spPr>
          <a:xfrm>
            <a:off x="2129533" y="3645024"/>
            <a:ext cx="1539279" cy="359132"/>
          </a:xfrm>
          <a:prstGeom prst="line">
            <a:avLst/>
          </a:prstGeom>
          <a:ln>
            <a:tailEnd type="none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1" name="Textfeld 30"/>
          <p:cNvSpPr txBox="1"/>
          <p:nvPr/>
        </p:nvSpPr>
        <p:spPr>
          <a:xfrm>
            <a:off x="1975484" y="4004156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if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feld 31"/>
              <p:cNvSpPr txBox="1"/>
              <p:nvPr/>
            </p:nvSpPr>
            <p:spPr>
              <a:xfrm>
                <a:off x="179511" y="4735920"/>
                <a:ext cx="17315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10−1−1&gt;0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2" name="Textfeld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1" y="4735920"/>
                <a:ext cx="1731564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feld 32"/>
              <p:cNvSpPr txBox="1"/>
              <p:nvPr/>
            </p:nvSpPr>
            <p:spPr>
              <a:xfrm>
                <a:off x="1975483" y="4735920"/>
                <a:ext cx="3097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  <a:ea typeface="Cambria Math"/>
                        </a:rPr>
                        <m:t>⋮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3" name="Textfeld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5483" y="4735920"/>
                <a:ext cx="309700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feld 33"/>
              <p:cNvSpPr txBox="1"/>
              <p:nvPr/>
            </p:nvSpPr>
            <p:spPr>
              <a:xfrm>
                <a:off x="2355407" y="4742120"/>
                <a:ext cx="22837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b="0" i="0" smtClean="0">
                          <a:latin typeface="Cambria Math"/>
                        </a:rPr>
                        <m:t>return</m:t>
                      </m:r>
                      <m:r>
                        <a:rPr lang="en-US" b="0" i="1" smtClean="0">
                          <a:latin typeface="Cambria Math"/>
                        </a:rPr>
                        <m:t> (2∗2∗2∗</m:t>
                      </m:r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4" name="Textfeld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5407" y="4742120"/>
                <a:ext cx="2283767" cy="369332"/>
              </a:xfrm>
              <a:prstGeom prst="rect">
                <a:avLst/>
              </a:prstGeom>
              <a:blipFill rotWithShape="1">
                <a:blip r:embed="rId10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Gerade Verbindung 34"/>
          <p:cNvCxnSpPr>
            <a:stCxn id="31" idx="2"/>
            <a:endCxn id="32" idx="0"/>
          </p:cNvCxnSpPr>
          <p:nvPr/>
        </p:nvCxnSpPr>
        <p:spPr>
          <a:xfrm flipH="1">
            <a:off x="1045293" y="4373488"/>
            <a:ext cx="1084240" cy="362432"/>
          </a:xfrm>
          <a:prstGeom prst="line">
            <a:avLst/>
          </a:prstGeom>
          <a:ln>
            <a:tailEnd type="none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Gerade Verbindung 35"/>
          <p:cNvCxnSpPr>
            <a:stCxn id="31" idx="2"/>
            <a:endCxn id="33" idx="0"/>
          </p:cNvCxnSpPr>
          <p:nvPr/>
        </p:nvCxnSpPr>
        <p:spPr>
          <a:xfrm>
            <a:off x="2129533" y="4373488"/>
            <a:ext cx="800" cy="362432"/>
          </a:xfrm>
          <a:prstGeom prst="line">
            <a:avLst/>
          </a:prstGeom>
          <a:ln>
            <a:tailEnd type="none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Gerade Verbindung 36"/>
          <p:cNvCxnSpPr>
            <a:stCxn id="31" idx="2"/>
            <a:endCxn id="34" idx="0"/>
          </p:cNvCxnSpPr>
          <p:nvPr/>
        </p:nvCxnSpPr>
        <p:spPr>
          <a:xfrm>
            <a:off x="2129533" y="4373488"/>
            <a:ext cx="1367758" cy="368632"/>
          </a:xfrm>
          <a:prstGeom prst="line">
            <a:avLst/>
          </a:prstGeom>
          <a:ln>
            <a:tailEnd type="none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feld 46"/>
              <p:cNvSpPr txBox="1"/>
              <p:nvPr/>
            </p:nvSpPr>
            <p:spPr>
              <a:xfrm>
                <a:off x="1559164" y="2492896"/>
                <a:ext cx="100059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,</m:t>
                      </m:r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7" name="Textfeld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9164" y="2492896"/>
                <a:ext cx="1000595" cy="369332"/>
              </a:xfrm>
              <a:prstGeom prst="rect">
                <a:avLst/>
              </a:prstGeom>
              <a:blipFill rotWithShape="1">
                <a:blip r:embed="rId11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feld 48"/>
              <p:cNvSpPr txBox="1"/>
              <p:nvPr/>
            </p:nvSpPr>
            <p:spPr>
              <a:xfrm>
                <a:off x="1115616" y="3275692"/>
                <a:ext cx="187897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effectLst>
                                <a:glow rad="139700">
                                  <a:schemeClr val="accent2">
                                    <a:satMod val="175000"/>
                                    <a:alpha val="40000"/>
                                  </a:schemeClr>
                                </a:glow>
                              </a:effectLst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effectLst>
                                <a:glow rad="139700">
                                  <a:schemeClr val="accent2">
                                    <a:satMod val="175000"/>
                                    <a:alpha val="40000"/>
                                  </a:schemeClr>
                                </a:glow>
                              </a:effectLst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effectLst>
                                <a:glow rad="139700">
                                  <a:schemeClr val="accent2">
                                    <a:satMod val="175000"/>
                                    <a:alpha val="40000"/>
                                  </a:schemeClr>
                                </a:glow>
                              </a:effectLst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effectLst>
                            <a:glow rad="1397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Cambria Math"/>
                        </a:rPr>
                        <m:t>(10−1,</m:t>
                      </m:r>
                      <m:r>
                        <a:rPr lang="de-DE" b="0" i="1" smtClean="0">
                          <a:effectLst>
                            <a:glow rad="1397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effectLst>
                            <a:glow rad="1397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Cambria Math"/>
                        </a:rPr>
                        <m:t>2∗</m:t>
                      </m:r>
                      <m:r>
                        <a:rPr lang="en-US" b="0" i="1" smtClean="0">
                          <a:effectLst>
                            <a:glow rad="1397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effectLst>
                            <a:glow rad="1397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>
                  <a:effectLst>
                    <a:glow rad="139700">
                      <a:schemeClr val="accent2">
                        <a:satMod val="175000"/>
                        <a:alpha val="40000"/>
                      </a:schemeClr>
                    </a:glow>
                  </a:effectLst>
                </a:endParaRPr>
              </a:p>
            </p:txBody>
          </p:sp>
        </mc:Choice>
        <mc:Fallback xmlns="">
          <p:sp>
            <p:nvSpPr>
              <p:cNvPr id="49" name="Textfeld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3275692"/>
                <a:ext cx="1878976" cy="369332"/>
              </a:xfrm>
              <a:prstGeom prst="rect">
                <a:avLst/>
              </a:prstGeom>
              <a:blipFill rotWithShape="1">
                <a:blip r:embed="rId12"/>
                <a:stretch>
                  <a:fillRect l="-325" t="-1639" r="-2273" b="-262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feld 49"/>
              <p:cNvSpPr txBox="1"/>
              <p:nvPr/>
            </p:nvSpPr>
            <p:spPr>
              <a:xfrm>
                <a:off x="2893247" y="3275692"/>
                <a:ext cx="18405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effectLst>
                                <a:glow rad="101600">
                                  <a:srgbClr val="00FF00">
                                    <a:alpha val="60000"/>
                                  </a:srgbClr>
                                </a:glow>
                              </a:effectLst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effectLst>
                                <a:glow rad="101600">
                                  <a:srgbClr val="00FF00">
                                    <a:alpha val="60000"/>
                                  </a:srgbClr>
                                </a:glow>
                              </a:effectLst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effectLst>
                                <a:glow rad="101600">
                                  <a:srgbClr val="00FF00">
                                    <a:alpha val="60000"/>
                                  </a:srgbClr>
                                </a:glow>
                              </a:effectLst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effectLst>
                            <a:glow rad="101600">
                              <a:srgbClr val="00FF00">
                                <a:alpha val="60000"/>
                              </a:srgbClr>
                            </a:glow>
                          </a:effectLst>
                          <a:latin typeface="Cambria Math"/>
                        </a:rPr>
                        <m:t>(10−1,2∗</m:t>
                      </m:r>
                      <m:r>
                        <a:rPr lang="en-US" b="0" i="1" smtClean="0">
                          <a:effectLst>
                            <a:glow rad="101600">
                              <a:srgbClr val="00FF00">
                                <a:alpha val="60000"/>
                              </a:srgbClr>
                            </a:glow>
                          </a:effectLst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effectLst>
                            <a:glow rad="101600">
                              <a:srgbClr val="00FF00">
                                <a:alpha val="60000"/>
                              </a:srgbClr>
                            </a:glow>
                          </a:effectLst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>
                  <a:effectLst>
                    <a:glow rad="101600">
                      <a:srgbClr val="00FF00">
                        <a:alpha val="60000"/>
                      </a:srgbClr>
                    </a:glow>
                  </a:effectLst>
                </a:endParaRPr>
              </a:p>
            </p:txBody>
          </p:sp>
        </mc:Choice>
        <mc:Fallback xmlns="">
          <p:sp>
            <p:nvSpPr>
              <p:cNvPr id="50" name="Textfeld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3247" y="3275692"/>
                <a:ext cx="1840504" cy="369332"/>
              </a:xfrm>
              <a:prstGeom prst="rect">
                <a:avLst/>
              </a:prstGeom>
              <a:blipFill rotWithShape="1">
                <a:blip r:embed="rId13"/>
                <a:stretch>
                  <a:fillRect r="-1325" b="-229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Gerade Verbindung 3"/>
          <p:cNvCxnSpPr/>
          <p:nvPr/>
        </p:nvCxnSpPr>
        <p:spPr>
          <a:xfrm>
            <a:off x="2132191" y="2660582"/>
            <a:ext cx="4062156" cy="0"/>
          </a:xfrm>
          <a:prstGeom prst="line">
            <a:avLst/>
          </a:prstGeom>
          <a:ln>
            <a:solidFill>
              <a:srgbClr val="4F81BD">
                <a:alpha val="78824"/>
              </a:srgbClr>
            </a:solidFill>
            <a:headEnd type="arrow"/>
            <a:tailEnd type="none"/>
          </a:ln>
          <a:effectLst>
            <a:outerShdw blurRad="50800" dist="1143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37"/>
          <p:cNvCxnSpPr/>
          <p:nvPr/>
        </p:nvCxnSpPr>
        <p:spPr>
          <a:xfrm>
            <a:off x="2132191" y="2660582"/>
            <a:ext cx="4059498" cy="696410"/>
          </a:xfrm>
          <a:prstGeom prst="line">
            <a:avLst/>
          </a:prstGeom>
          <a:ln>
            <a:solidFill>
              <a:srgbClr val="4F81BD">
                <a:alpha val="78824"/>
              </a:srgbClr>
            </a:solidFill>
            <a:headEnd type="arrow"/>
            <a:tailEnd type="none"/>
          </a:ln>
          <a:effectLst>
            <a:outerShdw blurRad="50800" dist="1143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4375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5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48" grpId="1"/>
      <p:bldP spid="48" grpId="2"/>
      <p:bldP spid="8" grpId="0"/>
      <p:bldP spid="9" grpId="0"/>
      <p:bldP spid="10" grpId="0"/>
      <p:bldP spid="11" grpId="0"/>
      <p:bldP spid="21" grpId="0"/>
      <p:bldP spid="23" grpId="0"/>
      <p:bldP spid="31" grpId="0"/>
      <p:bldP spid="32" grpId="0"/>
      <p:bldP spid="33" grpId="0"/>
      <p:bldP spid="34" grpId="0"/>
      <p:bldP spid="47" grpId="0"/>
      <p:bldP spid="47" grpId="1"/>
      <p:bldP spid="49" grpId="0"/>
      <p:bldP spid="49" grpId="1"/>
      <p:bldP spid="50" grpId="0"/>
      <p:bldP spid="50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Equivalence</a:t>
            </a:r>
            <a:endParaRPr lang="en-US" dirty="0"/>
          </a:p>
        </p:txBody>
      </p:sp>
      <p:sp>
        <p:nvSpPr>
          <p:cNvPr id="11" name="Inhaltsplatzhalter 10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trees equal, then programs equivalent.</a:t>
            </a:r>
          </a:p>
          <a:p>
            <a:r>
              <a:rPr lang="en-US" dirty="0" smtClean="0"/>
              <a:t>This is decidable</a:t>
            </a:r>
            <a:r>
              <a:rPr lang="en-US" dirty="0" smtClean="0"/>
              <a:t>! [Sabelfeld2000]</a:t>
            </a:r>
            <a:endParaRPr lang="en-US" dirty="0" smtClean="0"/>
          </a:p>
          <a:p>
            <a:r>
              <a:rPr lang="en-US" dirty="0" smtClean="0"/>
              <a:t>Many optimizations do not change the tree.</a:t>
            </a:r>
          </a:p>
          <a:p>
            <a:r>
              <a:rPr lang="en-US" dirty="0" smtClean="0"/>
              <a:t>It does </a:t>
            </a:r>
            <a:r>
              <a:rPr lang="en-US" b="1" dirty="0" smtClean="0"/>
              <a:t>not</a:t>
            </a:r>
            <a:r>
              <a:rPr lang="en-US" dirty="0" smtClean="0"/>
              <a:t> matter</a:t>
            </a:r>
          </a:p>
          <a:p>
            <a:pPr lvl="1"/>
            <a:r>
              <a:rPr lang="en-US" dirty="0"/>
              <a:t>w</a:t>
            </a:r>
            <a:r>
              <a:rPr lang="en-US" dirty="0" smtClean="0"/>
              <a:t>hich arguments/variables/registers are used.</a:t>
            </a:r>
          </a:p>
          <a:p>
            <a:pPr lvl="1"/>
            <a:r>
              <a:rPr lang="en-US" dirty="0"/>
              <a:t>w</a:t>
            </a:r>
            <a:r>
              <a:rPr lang="en-US" dirty="0" smtClean="0"/>
              <a:t>hen values are computed.</a:t>
            </a:r>
          </a:p>
          <a:p>
            <a:r>
              <a:rPr lang="en-US" dirty="0" smtClean="0"/>
              <a:t>But the branching structure </a:t>
            </a:r>
            <a:r>
              <a:rPr lang="en-US" b="1" dirty="0" smtClean="0"/>
              <a:t>does </a:t>
            </a:r>
            <a:r>
              <a:rPr lang="en-US" dirty="0" smtClean="0"/>
              <a:t>matter, e.g. which test is done first.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4233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feld 2"/>
              <p:cNvSpPr txBox="1"/>
              <p:nvPr/>
            </p:nvSpPr>
            <p:spPr>
              <a:xfrm>
                <a:off x="535265" y="3749944"/>
                <a:ext cx="8136904" cy="584775"/>
              </a:xfrm>
              <a:prstGeom prst="rect">
                <a:avLst/>
              </a:prstGeom>
              <a:noFill/>
              <a:effectLst>
                <a:glow rad="101600">
                  <a:srgbClr val="00FF00">
                    <a:alpha val="60000"/>
                  </a:srgbClr>
                </a:glow>
              </a:effectLst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3200" b="0" i="1" smtClean="0">
                          <a:effectLst>
                            <a:glow rad="139700">
                              <a:schemeClr val="accent1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sz="32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sz="3200" b="0" i="1" smtClean="0">
                              <a:latin typeface="Cambria Math"/>
                            </a:rPr>
                            <m:t>,</m:t>
                          </m:r>
                          <m:r>
                            <a:rPr lang="en-US" sz="3200" b="0" i="1" smtClean="0">
                              <a:latin typeface="Cambria Math"/>
                            </a:rPr>
                            <m:t>𝑦</m:t>
                          </m:r>
                          <m:r>
                            <a:rPr lang="en-US" sz="3200" b="0" i="1" smtClean="0">
                              <a:latin typeface="Cambria Math"/>
                            </a:rPr>
                            <m:t>,</m:t>
                          </m:r>
                          <m:r>
                            <a:rPr lang="en-US" sz="3200" b="0" i="1" smtClean="0">
                              <a:latin typeface="Cambria Math"/>
                            </a:rPr>
                            <m:t>𝑧</m:t>
                          </m:r>
                        </m:e>
                      </m:d>
                      <m:r>
                        <a:rPr lang="en-US" sz="3200" b="0" i="1" smtClean="0">
                          <a:latin typeface="Cambria Math"/>
                        </a:rPr>
                        <m:t>≔</m:t>
                      </m:r>
                      <m:r>
                        <a:rPr lang="en-US" sz="3200" b="0" i="1" smtClean="0">
                          <a:effectLst>
                            <a:glow rad="139700">
                              <a:srgbClr val="00FF00">
                                <a:alpha val="40000"/>
                              </a:srgbClr>
                            </a:glow>
                          </a:effectLst>
                          <a:latin typeface="Cambria Math"/>
                        </a:rPr>
                        <m:t>𝑓</m:t>
                      </m:r>
                      <m:r>
                        <a:rPr lang="en-US" sz="3200" b="0" i="1" smtClean="0">
                          <a:latin typeface="Cambria Math"/>
                        </a:rPr>
                        <m:t>(</m:t>
                      </m:r>
                      <m:r>
                        <a:rPr lang="en-US" sz="3200" b="0" i="1" smtClean="0">
                          <a:effectLst>
                            <a:glow rad="101600">
                              <a:srgbClr val="00FF00">
                                <a:alpha val="60000"/>
                              </a:srgbClr>
                            </a:glow>
                          </a:effectLst>
                          <a:latin typeface="Cambria Math"/>
                        </a:rPr>
                        <m:t>𝑔</m:t>
                      </m:r>
                      <m:d>
                        <m:dPr>
                          <m:ctrlPr>
                            <a:rPr lang="en-US" sz="32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sz="3200" b="0" i="1" smtClean="0">
                              <a:latin typeface="Cambria Math"/>
                            </a:rPr>
                            <m:t>, </m:t>
                          </m:r>
                          <m:r>
                            <a:rPr lang="en-US" sz="3200" b="0" i="1" smtClean="0">
                              <a:latin typeface="Cambria Math"/>
                            </a:rPr>
                            <m:t>𝑦</m:t>
                          </m:r>
                        </m:e>
                      </m:d>
                      <m:r>
                        <a:rPr lang="en-US" sz="3200" b="0" i="1" smtClean="0">
                          <a:latin typeface="Cambria Math"/>
                        </a:rPr>
                        <m:t>, </m:t>
                      </m:r>
                      <m:sSup>
                        <m:sSupPr>
                          <m:ctrlPr>
                            <a:rPr lang="en-US" sz="3200" b="0" i="1" smtClean="0">
                              <a:effectLst>
                                <a:glow rad="139700">
                                  <a:schemeClr val="accent1">
                                    <a:satMod val="175000"/>
                                    <a:alpha val="40000"/>
                                  </a:schemeClr>
                                </a:glow>
                              </a:effectLst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3200" b="0" i="1" smtClean="0">
                              <a:effectLst>
                                <a:glow rad="139700">
                                  <a:schemeClr val="accent1">
                                    <a:satMod val="175000"/>
                                    <a:alpha val="40000"/>
                                  </a:schemeClr>
                                </a:glow>
                              </a:effectLst>
                              <a:latin typeface="Cambria Math"/>
                            </a:rPr>
                            <m:t>𝑃</m:t>
                          </m:r>
                        </m:e>
                        <m:sup>
                          <m:r>
                            <a:rPr lang="en-US" sz="3200" b="0" i="1" smtClean="0">
                              <a:effectLst>
                                <a:glow rad="139700">
                                  <a:schemeClr val="accent1">
                                    <a:satMod val="175000"/>
                                    <a:alpha val="40000"/>
                                  </a:schemeClr>
                                </a:glow>
                              </a:effectLst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de-DE" sz="3200" b="0" i="1" smtClean="0">
                          <a:latin typeface="Cambria Math"/>
                        </a:rPr>
                        <m:t>(</m:t>
                      </m:r>
                      <m:r>
                        <a:rPr lang="en-US" sz="3200" i="1" smtClean="0">
                          <a:effectLst>
                            <a:glow rad="101600">
                              <a:srgbClr val="00FF00">
                                <a:alpha val="60000"/>
                              </a:srgbClr>
                            </a:glow>
                          </a:effectLst>
                          <a:latin typeface="Cambria Math"/>
                        </a:rPr>
                        <m:t>h</m:t>
                      </m:r>
                      <m:d>
                        <m:dPr>
                          <m:ctrlPr>
                            <a:rPr lang="en-US" sz="32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3200" i="1">
                              <a:latin typeface="Cambria Math"/>
                            </a:rPr>
                            <m:t>𝑧</m:t>
                          </m:r>
                        </m:e>
                      </m:d>
                      <m:r>
                        <a:rPr lang="de-DE" sz="3200" b="0" i="1" smtClean="0">
                          <a:latin typeface="Cambria Math"/>
                        </a:rPr>
                        <m:t>)</m:t>
                      </m:r>
                      <m:r>
                        <a:rPr lang="en-US" sz="3200" b="0" i="1" smtClean="0">
                          <a:latin typeface="Cambria Math"/>
                        </a:rPr>
                        <m:t>, </m:t>
                      </m:r>
                      <m:r>
                        <a:rPr lang="en-US" sz="3200" b="0" i="1" smtClean="0">
                          <a:effectLst>
                            <a:glow rad="139700">
                              <a:schemeClr val="accent1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Cambria Math"/>
                        </a:rPr>
                        <m:t>𝑃</m:t>
                      </m:r>
                      <m:r>
                        <a:rPr lang="en-US" sz="3200" b="0" i="1" smtClean="0">
                          <a:effectLst>
                            <a:glow rad="139700">
                              <a:schemeClr val="accent1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Cambria Math"/>
                        </a:rPr>
                        <m:t>′(</m:t>
                      </m:r>
                      <m:r>
                        <a:rPr lang="en-US" sz="3200" b="0" i="1" smtClean="0">
                          <a:effectLst>
                            <a:glow rad="139700">
                              <a:schemeClr val="accent1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Cambria Math"/>
                        </a:rPr>
                        <m:t>𝑃</m:t>
                      </m:r>
                      <m:r>
                        <a:rPr lang="en-US" sz="3200" b="0" i="1" smtClean="0">
                          <a:effectLst/>
                          <a:latin typeface="Cambria Math"/>
                        </a:rPr>
                        <m:t>′</m:t>
                      </m:r>
                      <m:r>
                        <a:rPr lang="en-US" sz="3200" b="0" i="1" smtClean="0">
                          <a:effectLst>
                            <a:glow rad="139700">
                              <a:schemeClr val="accent1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Cambria Math"/>
                        </a:rPr>
                        <m:t>(</m:t>
                      </m:r>
                      <m:r>
                        <a:rPr lang="en-US" sz="3200" b="0" i="1" smtClean="0">
                          <a:latin typeface="Cambria Math"/>
                        </a:rPr>
                        <m:t>𝑥</m:t>
                      </m:r>
                      <m:r>
                        <a:rPr lang="en-US" sz="3200" b="0" i="1" smtClean="0">
                          <a:latin typeface="Cambria Math"/>
                        </a:rPr>
                        <m:t>)))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>
          <p:sp>
            <p:nvSpPr>
              <p:cNvPr id="3" name="Textfeld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265" y="3749944"/>
                <a:ext cx="8136904" cy="58477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effectLst>
                <a:glow rad="101600">
                  <a:srgbClr val="00FF00">
                    <a:alpha val="60000"/>
                  </a:srgbClr>
                </a:glo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feld 4"/>
              <p:cNvSpPr txBox="1"/>
              <p:nvPr/>
            </p:nvSpPr>
            <p:spPr>
              <a:xfrm>
                <a:off x="6787668" y="3772106"/>
                <a:ext cx="1664297" cy="584775"/>
              </a:xfrm>
              <a:prstGeom prst="rect">
                <a:avLst/>
              </a:prstGeom>
              <a:solidFill>
                <a:schemeClr val="bg1"/>
              </a:solidFill>
              <a:effectLst>
                <a:softEdge rad="63500"/>
              </a:effectLst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de-DE" sz="32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de-DE" sz="3200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32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sz="3200" dirty="0" smtClean="0"/>
                  <a:t>         </a:t>
                </a:r>
                <a:endParaRPr lang="en-US" sz="3200" dirty="0"/>
              </a:p>
            </p:txBody>
          </p:sp>
        </mc:Choice>
        <mc:Fallback>
          <p:sp>
            <p:nvSpPr>
              <p:cNvPr id="5" name="Textfeld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7668" y="3772106"/>
                <a:ext cx="1664297" cy="58477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effectLst>
                <a:softEdge rad="63500"/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Recursion Scheme</a:t>
            </a:r>
            <a:endParaRPr lang="en-US" dirty="0"/>
          </a:p>
        </p:txBody>
      </p:sp>
      <p:sp>
        <p:nvSpPr>
          <p:cNvPr id="48" name="Inhaltsplatzhalter 4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Restriction with polynomial equivalence check</a:t>
            </a:r>
            <a:endParaRPr lang="en-US" dirty="0"/>
          </a:p>
        </p:txBody>
      </p:sp>
      <p:sp>
        <p:nvSpPr>
          <p:cNvPr id="4" name="Textfeld 3"/>
          <p:cNvSpPr txBox="1"/>
          <p:nvPr/>
        </p:nvSpPr>
        <p:spPr>
          <a:xfrm>
            <a:off x="3343578" y="5032020"/>
            <a:ext cx="24482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effectLst/>
              </a:rPr>
              <a:t>uninterpreted</a:t>
            </a:r>
            <a:r>
              <a:rPr lang="en-US" b="1" dirty="0" smtClean="0">
                <a:effectLst/>
              </a:rPr>
              <a:t> </a:t>
            </a:r>
            <a:r>
              <a:rPr lang="en-US" b="1" dirty="0" smtClean="0">
                <a:effectLst>
                  <a:glow rad="101600">
                    <a:srgbClr val="00FF00">
                      <a:alpha val="60000"/>
                    </a:srgbClr>
                  </a:glow>
                </a:effectLst>
              </a:rPr>
              <a:t>functions</a:t>
            </a:r>
          </a:p>
          <a:p>
            <a:r>
              <a:rPr lang="en-US" dirty="0" smtClean="0"/>
              <a:t>e.g. +, &lt;, if-then-else, return, …</a:t>
            </a:r>
            <a:endParaRPr lang="en-US" dirty="0"/>
          </a:p>
        </p:txBody>
      </p:sp>
      <p:cxnSp>
        <p:nvCxnSpPr>
          <p:cNvPr id="6" name="Gerade Verbindung mit Pfeil 5"/>
          <p:cNvCxnSpPr>
            <a:stCxn id="4" idx="0"/>
          </p:cNvCxnSpPr>
          <p:nvPr/>
        </p:nvCxnSpPr>
        <p:spPr>
          <a:xfrm flipH="1" flipV="1">
            <a:off x="3127554" y="4311940"/>
            <a:ext cx="1440160" cy="777084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Gerade Verbindung mit Pfeil 7"/>
          <p:cNvCxnSpPr>
            <a:stCxn id="4" idx="0"/>
          </p:cNvCxnSpPr>
          <p:nvPr/>
        </p:nvCxnSpPr>
        <p:spPr>
          <a:xfrm flipH="1" flipV="1">
            <a:off x="3639798" y="4311940"/>
            <a:ext cx="927916" cy="777084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Gerade Verbindung mit Pfeil 9"/>
          <p:cNvCxnSpPr>
            <a:stCxn id="4" idx="0"/>
          </p:cNvCxnSpPr>
          <p:nvPr/>
        </p:nvCxnSpPr>
        <p:spPr>
          <a:xfrm flipV="1">
            <a:off x="4567714" y="4239932"/>
            <a:ext cx="936103" cy="84909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4" name="Textfeld 23"/>
          <p:cNvSpPr txBox="1"/>
          <p:nvPr/>
        </p:nvSpPr>
        <p:spPr>
          <a:xfrm>
            <a:off x="3639798" y="2755282"/>
            <a:ext cx="23643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</a:t>
            </a:r>
            <a:r>
              <a:rPr lang="en-US" dirty="0" smtClean="0"/>
              <a:t>nterpreted </a:t>
            </a:r>
            <a:r>
              <a:rPr lang="en-US" b="1" dirty="0" smtClean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procedures</a:t>
            </a:r>
            <a:endParaRPr lang="en-US" b="1" dirty="0">
              <a:effectLst>
                <a:glow rad="1397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cxnSp>
        <p:nvCxnSpPr>
          <p:cNvPr id="28" name="Gerade Verbindung mit Pfeil 27"/>
          <p:cNvCxnSpPr>
            <a:stCxn id="24" idx="2"/>
          </p:cNvCxnSpPr>
          <p:nvPr/>
        </p:nvCxnSpPr>
        <p:spPr>
          <a:xfrm>
            <a:off x="4821949" y="3124614"/>
            <a:ext cx="1761988" cy="68327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Gerade Verbindung mit Pfeil 29"/>
          <p:cNvCxnSpPr>
            <a:stCxn id="24" idx="2"/>
          </p:cNvCxnSpPr>
          <p:nvPr/>
        </p:nvCxnSpPr>
        <p:spPr>
          <a:xfrm>
            <a:off x="4821949" y="3124614"/>
            <a:ext cx="213816" cy="68327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Gerade Verbindung mit Pfeil 31"/>
          <p:cNvCxnSpPr>
            <a:stCxn id="24" idx="2"/>
          </p:cNvCxnSpPr>
          <p:nvPr/>
        </p:nvCxnSpPr>
        <p:spPr>
          <a:xfrm flipH="1">
            <a:off x="1111329" y="3124614"/>
            <a:ext cx="3710620" cy="7552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Gerade Verbindung 33"/>
          <p:cNvCxnSpPr/>
          <p:nvPr/>
        </p:nvCxnSpPr>
        <p:spPr>
          <a:xfrm>
            <a:off x="7015985" y="3807884"/>
            <a:ext cx="1080120" cy="504056"/>
          </a:xfrm>
          <a:prstGeom prst="line">
            <a:avLst/>
          </a:prstGeom>
          <a:ln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6" name="Gerade Verbindung 35"/>
          <p:cNvCxnSpPr/>
          <p:nvPr/>
        </p:nvCxnSpPr>
        <p:spPr>
          <a:xfrm flipH="1">
            <a:off x="7087993" y="3735876"/>
            <a:ext cx="864096" cy="648191"/>
          </a:xfrm>
          <a:prstGeom prst="line">
            <a:avLst/>
          </a:prstGeom>
          <a:ln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7" name="Textfeld 36"/>
          <p:cNvSpPr txBox="1"/>
          <p:nvPr/>
        </p:nvSpPr>
        <p:spPr>
          <a:xfrm>
            <a:off x="6286018" y="4429890"/>
            <a:ext cx="25238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</a:t>
            </a:r>
            <a:r>
              <a:rPr lang="en-US" dirty="0" smtClean="0"/>
              <a:t>inear: </a:t>
            </a:r>
            <a:r>
              <a:rPr lang="en-US" b="1" dirty="0" smtClean="0"/>
              <a:t>nesting forbidden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78790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  <p:bldP spid="5" grpId="1" animBg="1"/>
      <p:bldP spid="4" grpId="0"/>
      <p:bldP spid="24" grpId="0"/>
      <p:bldP spid="3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Simplifications for this Talk</a:t>
            </a:r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925144"/>
              </a:xfrm>
            </p:spPr>
            <p:txBody>
              <a:bodyPr numCol="1">
                <a:normAutofit fontScale="85000" lnSpcReduction="20000"/>
              </a:bodyPr>
              <a:lstStyle/>
              <a:p>
                <a:r>
                  <a:rPr lang="de-DE" dirty="0" smtClean="0"/>
                  <a:t>Just </a:t>
                </a:r>
                <a:r>
                  <a:rPr lang="de-DE" dirty="0" err="1" smtClean="0"/>
                  <a:t>one</a:t>
                </a:r>
                <a:r>
                  <a:rPr lang="de-DE" dirty="0" smtClean="0"/>
                  <a:t> </a:t>
                </a:r>
                <a:r>
                  <a:rPr lang="de-DE" dirty="0" err="1" smtClean="0"/>
                  <a:t>uninterpreted</a:t>
                </a:r>
                <a:r>
                  <a:rPr lang="de-DE" dirty="0" smtClean="0"/>
                  <a:t> </a:t>
                </a:r>
                <a:r>
                  <a:rPr lang="de-DE" dirty="0" err="1" smtClean="0"/>
                  <a:t>function</a:t>
                </a:r>
                <a:r>
                  <a:rPr lang="de-DE" dirty="0" smtClean="0"/>
                  <a:t>/</a:t>
                </a:r>
                <a:r>
                  <a:rPr lang="de-DE" dirty="0" err="1" smtClean="0"/>
                  <a:t>operator</a:t>
                </a:r>
                <a:r>
                  <a:rPr lang="de-DE" dirty="0" smtClean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de-DE" b="0" i="0" smtClean="0">
                        <a:latin typeface="Cambria Math"/>
                      </a:rPr>
                      <m:t>s</m:t>
                    </m:r>
                    <m:r>
                      <a:rPr lang="de-DE" b="0" i="1" smtClean="0">
                        <a:latin typeface="Cambria Math"/>
                        <a:ea typeface="Cambria Math"/>
                      </a:rPr>
                      <m:t>⋅</m:t>
                    </m:r>
                    <m:r>
                      <a:rPr lang="de-DE" b="0" i="1" smtClean="0">
                        <a:latin typeface="Cambria Math"/>
                      </a:rPr>
                      <m:t>𝑡</m:t>
                    </m:r>
                  </m:oMath>
                </a14:m>
                <a:endParaRPr lang="de-DE" dirty="0" smtClean="0"/>
              </a:p>
              <a:p>
                <a:r>
                  <a:rPr lang="de-DE" b="0" dirty="0" smtClean="0"/>
                  <a:t>Simple </a:t>
                </a:r>
                <a:r>
                  <a:rPr lang="de-DE" b="0" dirty="0" err="1" smtClean="0"/>
                  <a:t>terms</a:t>
                </a:r>
                <a:r>
                  <a:rPr lang="de-DE" b="0" dirty="0" smtClean="0"/>
                  <a:t>		</a:t>
                </a:r>
                <a14:m>
                  <m:oMath xmlns:m="http://schemas.openxmlformats.org/officeDocument/2006/math">
                    <m:r>
                      <a:rPr lang="de-DE" b="0" i="1" smtClean="0">
                        <a:latin typeface="Cambria Math"/>
                      </a:rPr>
                      <m:t>𝑠</m:t>
                    </m:r>
                    <m:r>
                      <a:rPr lang="de-DE" b="0" i="1" smtClean="0">
                        <a:latin typeface="Cambria Math"/>
                      </a:rPr>
                      <m:t>,</m:t>
                    </m:r>
                    <m:r>
                      <a:rPr lang="de-DE" b="0" i="1" smtClean="0">
                        <a:latin typeface="Cambria Math"/>
                      </a:rPr>
                      <m:t>𝑡</m:t>
                    </m:r>
                    <m:r>
                      <a:rPr lang="de-DE" b="0" i="1" smtClean="0">
                        <a:latin typeface="Cambria Math"/>
                      </a:rPr>
                      <m:t>∷=</m:t>
                    </m:r>
                    <m:r>
                      <a:rPr lang="de-DE" b="0" i="1" smtClean="0">
                        <a:latin typeface="Cambria Math"/>
                      </a:rPr>
                      <m:t>𝑥</m:t>
                    </m:r>
                    <m:r>
                      <a:rPr lang="de-DE" b="0" i="1" smtClean="0">
                        <a:latin typeface="Cambria Math"/>
                      </a:rPr>
                      <m:t> | </m:t>
                    </m:r>
                    <m:r>
                      <a:rPr lang="de-DE" b="0" i="1" smtClean="0">
                        <a:latin typeface="Cambria Math"/>
                      </a:rPr>
                      <m:t>𝑎</m:t>
                    </m:r>
                    <m:r>
                      <a:rPr lang="de-DE" b="0" i="1" smtClean="0">
                        <a:latin typeface="Cambria Math"/>
                      </a:rPr>
                      <m:t> | </m:t>
                    </m:r>
                    <m:r>
                      <a:rPr lang="de-DE" b="0" i="1" smtClean="0">
                        <a:latin typeface="Cambria Math"/>
                      </a:rPr>
                      <m:t>𝑠</m:t>
                    </m:r>
                    <m:r>
                      <a:rPr lang="de-DE" b="0" i="1" smtClean="0">
                        <a:latin typeface="Cambria Math"/>
                      </a:rPr>
                      <m:t>⋅</m:t>
                    </m:r>
                    <m:r>
                      <a:rPr lang="de-DE" b="0" i="1" smtClean="0">
                        <a:latin typeface="Cambria Math"/>
                      </a:rPr>
                      <m:t>𝑡</m:t>
                    </m:r>
                  </m:oMath>
                </a14:m>
                <a:endParaRPr lang="de-DE" dirty="0" smtClean="0"/>
              </a:p>
              <a:p>
                <a:r>
                  <a:rPr lang="de-DE" b="0" dirty="0" smtClean="0"/>
                  <a:t>Terms			</a:t>
                </a:r>
                <a14:m>
                  <m:oMath xmlns:m="http://schemas.openxmlformats.org/officeDocument/2006/math">
                    <m:r>
                      <a:rPr lang="de-DE" b="0" i="1" smtClean="0">
                        <a:latin typeface="Cambria Math"/>
                      </a:rPr>
                      <m:t>𝑆</m:t>
                    </m:r>
                    <m:r>
                      <a:rPr lang="de-DE" b="0" i="1" smtClean="0">
                        <a:latin typeface="Cambria Math"/>
                      </a:rPr>
                      <m:t>,</m:t>
                    </m:r>
                    <m:r>
                      <a:rPr lang="de-DE" b="0" i="1" smtClean="0">
                        <a:latin typeface="Cambria Math"/>
                      </a:rPr>
                      <m:t>𝑇</m:t>
                    </m:r>
                    <m:r>
                      <a:rPr lang="de-DE" b="0" i="1" smtClean="0">
                        <a:latin typeface="Cambria Math"/>
                      </a:rPr>
                      <m:t>∷=</m:t>
                    </m:r>
                    <m:r>
                      <a:rPr lang="de-DE" b="0" i="1" smtClean="0">
                        <a:latin typeface="Cambria Math"/>
                      </a:rPr>
                      <m:t>𝑠</m:t>
                    </m:r>
                    <m:r>
                      <a:rPr lang="de-DE" b="0" i="1" smtClean="0">
                        <a:latin typeface="Cambria Math"/>
                      </a:rPr>
                      <m:t> | </m:t>
                    </m:r>
                    <m:r>
                      <a:rPr lang="de-DE" b="0" i="1" smtClean="0">
                        <a:latin typeface="Cambria Math"/>
                      </a:rPr>
                      <m:t>𝑃</m:t>
                    </m:r>
                    <m:r>
                      <a:rPr lang="de-DE" b="0" i="1" smtClean="0">
                        <a:latin typeface="Cambria Math"/>
                      </a:rPr>
                      <m:t>(</m:t>
                    </m:r>
                    <m:r>
                      <a:rPr lang="de-DE" b="0" i="1" smtClean="0">
                        <a:latin typeface="Cambria Math"/>
                      </a:rPr>
                      <m:t>𝑠</m:t>
                    </m:r>
                    <m:r>
                      <a:rPr lang="de-DE" b="0" i="1" smtClean="0">
                        <a:latin typeface="Cambria Math"/>
                      </a:rPr>
                      <m:t>)</m:t>
                    </m:r>
                  </m:oMath>
                </a14:m>
                <a:endParaRPr lang="de-DE" dirty="0" smtClean="0"/>
              </a:p>
              <a:p>
                <a:r>
                  <a:rPr lang="de-DE" dirty="0" err="1" smtClean="0"/>
                  <a:t>Only</a:t>
                </a:r>
                <a:r>
                  <a:rPr lang="de-DE" dirty="0" smtClean="0"/>
                  <a:t> </a:t>
                </a:r>
                <a:r>
                  <a:rPr lang="de-DE" dirty="0" err="1" smtClean="0"/>
                  <a:t>procedures</a:t>
                </a:r>
                <a:r>
                  <a:rPr lang="de-DE" dirty="0" smtClean="0"/>
                  <a:t> </a:t>
                </a:r>
                <a:r>
                  <a:rPr lang="de-DE" dirty="0" err="1" smtClean="0"/>
                  <a:t>of</a:t>
                </a:r>
                <a:r>
                  <a:rPr lang="de-DE" dirty="0" smtClean="0"/>
                  <a:t> </a:t>
                </a:r>
                <a:r>
                  <a:rPr lang="de-DE" dirty="0" err="1" smtClean="0"/>
                  <a:t>the</a:t>
                </a:r>
                <a:r>
                  <a:rPr lang="de-DE" dirty="0" smtClean="0"/>
                  <a:t> form</a:t>
                </a:r>
              </a:p>
              <a:p>
                <a:pPr marL="457200" lvl="1" indent="0">
                  <a:buNone/>
                </a:pPr>
                <a:r>
                  <a:rPr lang="de-DE" dirty="0"/>
                  <a:t>	</a:t>
                </a:r>
                <a14:m>
                  <m:oMath xmlns:m="http://schemas.openxmlformats.org/officeDocument/2006/math">
                    <m:r>
                      <a:rPr lang="de-DE" b="0" i="1" smtClean="0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de-DE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de-DE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b="0" i="1" smtClean="0">
                        <a:latin typeface="Cambria Math"/>
                      </a:rPr>
                      <m:t>≔</m:t>
                    </m:r>
                    <m:sSup>
                      <m:sSupPr>
                        <m:ctrlPr>
                          <a:rPr lang="de-DE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de-DE" b="0" i="1" smtClean="0">
                            <a:latin typeface="Cambria Math"/>
                          </a:rPr>
                          <m:t>𝑃</m:t>
                        </m:r>
                      </m:e>
                      <m:sup>
                        <m:r>
                          <a:rPr lang="de-DE" b="0" i="1" smtClean="0">
                            <a:latin typeface="Cambria Math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de-DE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de-DE" b="0" i="1" smtClean="0">
                            <a:latin typeface="Cambria Math"/>
                          </a:rPr>
                          <m:t>𝑠</m:t>
                        </m:r>
                      </m:e>
                    </m:d>
                    <m:r>
                      <a:rPr lang="de-DE" b="0" i="1" smtClean="0">
                        <a:latin typeface="Cambria Math"/>
                      </a:rPr>
                      <m:t>⋅</m:t>
                    </m:r>
                    <m:r>
                      <a:rPr lang="de-DE" b="0" i="1" smtClean="0">
                        <a:latin typeface="Cambria Math"/>
                      </a:rPr>
                      <m:t>𝑡</m:t>
                    </m:r>
                  </m:oMath>
                </a14:m>
                <a:endParaRPr lang="de-DE" b="0" dirty="0" smtClean="0"/>
              </a:p>
              <a:p>
                <a:pPr marL="457200" lvl="1" indent="0">
                  <a:buNone/>
                </a:pPr>
                <a:r>
                  <a:rPr lang="de-DE" dirty="0" smtClean="0"/>
                  <a:t>	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de-DE" i="1">
                            <a:latin typeface="Cambria Math"/>
                          </a:rPr>
                        </m:ctrlPr>
                      </m:dPr>
                      <m:e>
                        <m:r>
                          <a:rPr lang="de-DE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i="1">
                        <a:latin typeface="Cambria Math"/>
                      </a:rPr>
                      <m:t>≔</m:t>
                    </m:r>
                    <m:r>
                      <a:rPr lang="de-DE" b="0" i="1" smtClean="0">
                        <a:latin typeface="Cambria Math"/>
                      </a:rPr>
                      <m:t>𝑠</m:t>
                    </m:r>
                    <m:r>
                      <a:rPr lang="de-DE" b="0" i="1" smtClean="0">
                        <a:latin typeface="Cambria Math"/>
                      </a:rPr>
                      <m:t>⋅</m:t>
                    </m:r>
                    <m:sSup>
                      <m:sSupPr>
                        <m:ctrlPr>
                          <a:rPr lang="de-DE" i="1">
                            <a:latin typeface="Cambria Math"/>
                          </a:rPr>
                        </m:ctrlPr>
                      </m:sSupPr>
                      <m:e>
                        <m:r>
                          <a:rPr lang="de-DE" i="1">
                            <a:latin typeface="Cambria Math"/>
                          </a:rPr>
                          <m:t>𝑃</m:t>
                        </m:r>
                      </m:e>
                      <m:sup>
                        <m:r>
                          <a:rPr lang="de-DE" i="1">
                            <a:latin typeface="Cambria Math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de-DE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de-DE" b="0" i="1" smtClean="0">
                            <a:latin typeface="Cambria Math"/>
                          </a:rPr>
                          <m:t>𝑡</m:t>
                        </m:r>
                      </m:e>
                    </m:d>
                  </m:oMath>
                </a14:m>
                <a:endParaRPr lang="de-DE" dirty="0" smtClean="0"/>
              </a:p>
              <a:p>
                <a:pPr marL="457200" lvl="1" indent="0">
                  <a:buNone/>
                </a:pPr>
                <a:r>
                  <a:rPr lang="de-DE" dirty="0"/>
                  <a:t>	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de-DE" i="1">
                            <a:latin typeface="Cambria Math"/>
                          </a:rPr>
                        </m:ctrlPr>
                      </m:dPr>
                      <m:e>
                        <m:r>
                          <a:rPr lang="de-DE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i="1">
                        <a:latin typeface="Cambria Math"/>
                      </a:rPr>
                      <m:t>≔</m:t>
                    </m:r>
                    <m:sSup>
                      <m:sSupPr>
                        <m:ctrlPr>
                          <a:rPr lang="de-DE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de-DE" b="0" i="1" smtClean="0">
                            <a:latin typeface="Cambria Math"/>
                          </a:rPr>
                          <m:t>𝑃</m:t>
                        </m:r>
                      </m:e>
                      <m:sup>
                        <m:r>
                          <a:rPr lang="de-DE" b="0" i="1" smtClean="0">
                            <a:latin typeface="Cambria Math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de-DE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de-DE" i="1">
                            <a:latin typeface="Cambria Math"/>
                          </a:rPr>
                          <m:t>𝑠</m:t>
                        </m:r>
                      </m:e>
                    </m:d>
                    <m:r>
                      <a:rPr lang="de-DE" i="1">
                        <a:latin typeface="Cambria Math"/>
                      </a:rPr>
                      <m:t>⋅</m:t>
                    </m:r>
                    <m:sSup>
                      <m:sSupPr>
                        <m:ctrlPr>
                          <a:rPr lang="de-DE" i="1">
                            <a:latin typeface="Cambria Math"/>
                          </a:rPr>
                        </m:ctrlPr>
                      </m:sSupPr>
                      <m:e>
                        <m:r>
                          <a:rPr lang="de-DE" i="1">
                            <a:latin typeface="Cambria Math"/>
                          </a:rPr>
                          <m:t>𝑃</m:t>
                        </m:r>
                      </m:e>
                      <m:sup>
                        <m:r>
                          <a:rPr lang="de-DE" b="0" i="1" smtClean="0">
                            <a:latin typeface="Cambria Math"/>
                          </a:rPr>
                          <m:t>′′</m:t>
                        </m:r>
                      </m:sup>
                    </m:sSup>
                    <m:d>
                      <m:dPr>
                        <m:ctrlPr>
                          <a:rPr lang="de-DE" i="1">
                            <a:latin typeface="Cambria Math"/>
                          </a:rPr>
                        </m:ctrlPr>
                      </m:dPr>
                      <m:e>
                        <m:r>
                          <a:rPr lang="de-DE" i="1">
                            <a:latin typeface="Cambria Math"/>
                          </a:rPr>
                          <m:t>𝑡</m:t>
                        </m:r>
                      </m:e>
                    </m:d>
                  </m:oMath>
                </a14:m>
                <a:endParaRPr lang="de-DE" dirty="0" smtClean="0"/>
              </a:p>
              <a:p>
                <a:r>
                  <a:rPr lang="de-DE" dirty="0" smtClean="0"/>
                  <a:t>Thus</a:t>
                </a:r>
              </a:p>
              <a:p>
                <a:pPr lvl="1"/>
                <a:r>
                  <a:rPr lang="de-DE" dirty="0" smtClean="0"/>
                  <a:t>All </a:t>
                </a:r>
                <a:r>
                  <a:rPr lang="de-DE" dirty="0" err="1" smtClean="0"/>
                  <a:t>procedures</a:t>
                </a:r>
                <a:r>
                  <a:rPr lang="de-DE" dirty="0"/>
                  <a:t> </a:t>
                </a:r>
                <a:r>
                  <a:rPr lang="de-DE" dirty="0" err="1" smtClean="0"/>
                  <a:t>produce</a:t>
                </a:r>
                <a:r>
                  <a:rPr lang="de-DE" dirty="0" smtClean="0"/>
                  <a:t> infinite </a:t>
                </a:r>
                <a:r>
                  <a:rPr lang="de-DE" dirty="0" err="1" smtClean="0"/>
                  <a:t>trees</a:t>
                </a:r>
                <a:endParaRPr lang="de-DE" dirty="0" smtClean="0"/>
              </a:p>
              <a:p>
                <a:pPr lvl="1"/>
                <a:r>
                  <a:rPr lang="de-DE" dirty="0" err="1" smtClean="0"/>
                  <a:t>Only</a:t>
                </a:r>
                <a:r>
                  <a:rPr lang="de-DE" dirty="0" smtClean="0"/>
                  <a:t> </a:t>
                </a:r>
                <a:r>
                  <a:rPr lang="de-DE" dirty="0" err="1" smtClean="0"/>
                  <a:t>binary</a:t>
                </a:r>
                <a:r>
                  <a:rPr lang="de-DE" dirty="0" smtClean="0"/>
                  <a:t> </a:t>
                </a:r>
                <a:r>
                  <a:rPr lang="de-DE" dirty="0" err="1" smtClean="0"/>
                  <a:t>trees</a:t>
                </a:r>
                <a:r>
                  <a:rPr lang="de-DE" dirty="0" smtClean="0"/>
                  <a:t> </a:t>
                </a:r>
                <a:r>
                  <a:rPr lang="de-DE" dirty="0" err="1" smtClean="0"/>
                  <a:t>where</a:t>
                </a:r>
                <a:r>
                  <a:rPr lang="de-DE" dirty="0" smtClean="0"/>
                  <a:t> all </a:t>
                </a:r>
                <a:r>
                  <a:rPr lang="de-DE" dirty="0" err="1" smtClean="0"/>
                  <a:t>inner</a:t>
                </a:r>
                <a:r>
                  <a:rPr lang="de-DE" dirty="0" smtClean="0"/>
                  <a:t> </a:t>
                </a:r>
                <a:r>
                  <a:rPr lang="de-DE" dirty="0" err="1" smtClean="0"/>
                  <a:t>nodes</a:t>
                </a:r>
                <a:r>
                  <a:rPr lang="de-DE" dirty="0" smtClean="0"/>
                  <a:t> </a:t>
                </a:r>
                <a:r>
                  <a:rPr lang="de-DE" dirty="0" err="1" smtClean="0"/>
                  <a:t>are</a:t>
                </a:r>
                <a:r>
                  <a:rPr lang="de-DE" dirty="0" smtClean="0"/>
                  <a:t> </a:t>
                </a:r>
                <a:r>
                  <a:rPr lang="de-DE" dirty="0" err="1" smtClean="0"/>
                  <a:t>labelled</a:t>
                </a:r>
                <a:r>
                  <a:rPr lang="de-DE" dirty="0" smtClean="0"/>
                  <a:t> </a:t>
                </a:r>
                <a:r>
                  <a:rPr lang="de-DE" dirty="0" err="1" smtClean="0"/>
                  <a:t>with</a:t>
                </a:r>
                <a:r>
                  <a:rPr lang="de-DE" dirty="0" smtClean="0"/>
                  <a:t> </a:t>
                </a:r>
                <a14:m>
                  <m:oMath xmlns:m="http://schemas.openxmlformats.org/officeDocument/2006/math">
                    <m:r>
                      <a:rPr lang="de-DE" b="0" i="1" smtClean="0">
                        <a:latin typeface="Cambria Math"/>
                      </a:rPr>
                      <m:t>⋅</m:t>
                    </m:r>
                  </m:oMath>
                </a14:m>
                <a:r>
                  <a:rPr lang="de-DE" dirty="0" smtClean="0"/>
                  <a:t> </a:t>
                </a:r>
                <a:r>
                  <a:rPr lang="de-DE" dirty="0" err="1" smtClean="0"/>
                  <a:t>and</a:t>
                </a:r>
                <a:r>
                  <a:rPr lang="de-DE" dirty="0" smtClean="0"/>
                  <a:t> </a:t>
                </a:r>
                <a:r>
                  <a:rPr lang="de-DE" dirty="0" err="1" smtClean="0"/>
                  <a:t>leaves</a:t>
                </a:r>
                <a:r>
                  <a:rPr lang="de-DE" dirty="0" smtClean="0"/>
                  <a:t> </a:t>
                </a:r>
                <a:r>
                  <a:rPr lang="de-DE" dirty="0" err="1" smtClean="0"/>
                  <a:t>are</a:t>
                </a:r>
                <a:r>
                  <a:rPr lang="de-DE" dirty="0" smtClean="0"/>
                  <a:t> </a:t>
                </a:r>
                <a:r>
                  <a:rPr lang="de-DE" dirty="0" err="1" smtClean="0"/>
                  <a:t>labelled</a:t>
                </a:r>
                <a:r>
                  <a:rPr lang="de-DE" dirty="0" smtClean="0"/>
                  <a:t> </a:t>
                </a:r>
                <a:r>
                  <a:rPr lang="de-DE" dirty="0" err="1" smtClean="0"/>
                  <a:t>with</a:t>
                </a:r>
                <a:r>
                  <a:rPr lang="de-DE" dirty="0" smtClean="0"/>
                  <a:t> variables </a:t>
                </a:r>
                <a:r>
                  <a:rPr lang="de-DE" dirty="0" err="1" smtClean="0"/>
                  <a:t>or</a:t>
                </a:r>
                <a:r>
                  <a:rPr lang="de-DE" dirty="0" smtClean="0"/>
                  <a:t> </a:t>
                </a:r>
                <a:r>
                  <a:rPr lang="de-DE" dirty="0" err="1" smtClean="0"/>
                  <a:t>constants</a:t>
                </a:r>
                <a:endParaRPr lang="de-DE" dirty="0" smtClean="0"/>
              </a:p>
              <a:p>
                <a:pPr lvl="1"/>
                <a:r>
                  <a:rPr lang="en-US" dirty="0"/>
                  <a:t>Every </a:t>
                </a:r>
                <a:r>
                  <a:rPr lang="en-US" dirty="0" err="1"/>
                  <a:t>subtree</a:t>
                </a:r>
                <a:r>
                  <a:rPr lang="en-US" dirty="0"/>
                  <a:t> is described by a term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𝑃</m:t>
                    </m:r>
                    <m:r>
                      <a:rPr lang="en-US" i="1">
                        <a:latin typeface="Cambria Math"/>
                      </a:rPr>
                      <m:t>(</m:t>
                    </m:r>
                    <m:r>
                      <a:rPr lang="en-US" i="1">
                        <a:latin typeface="Cambria Math"/>
                      </a:rPr>
                      <m:t>𝑠</m:t>
                    </m:r>
                    <m:r>
                      <a:rPr lang="en-US" i="1">
                        <a:latin typeface="Cambria Math"/>
                      </a:rPr>
                      <m:t>)</m:t>
                    </m:r>
                  </m:oMath>
                </a14:m>
                <a:r>
                  <a:rPr lang="en-US" dirty="0"/>
                  <a:t> or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𝑠</m:t>
                    </m:r>
                  </m:oMath>
                </a14:m>
                <a:endParaRPr lang="en-US" dirty="0"/>
              </a:p>
              <a:p>
                <a:pPr lvl="1"/>
                <a:endParaRPr lang="de-DE" dirty="0" smtClean="0"/>
              </a:p>
            </p:txBody>
          </p:sp>
        </mc:Choice>
        <mc:Fallback xmlns=""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925144"/>
              </a:xfrm>
              <a:blipFill rotWithShape="1">
                <a:blip r:embed="rId2"/>
                <a:stretch>
                  <a:fillRect l="-1185" t="-24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10826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4" name="Gruppieren 213"/>
          <p:cNvGrpSpPr/>
          <p:nvPr/>
        </p:nvGrpSpPr>
        <p:grpSpPr>
          <a:xfrm>
            <a:off x="2051720" y="2924944"/>
            <a:ext cx="1728192" cy="2745596"/>
            <a:chOff x="2051720" y="2924944"/>
            <a:chExt cx="1728192" cy="2745596"/>
          </a:xfrm>
        </p:grpSpPr>
        <p:cxnSp>
          <p:nvCxnSpPr>
            <p:cNvPr id="35" name="Gerade Verbindung 34"/>
            <p:cNvCxnSpPr>
              <a:stCxn id="36" idx="3"/>
              <a:endCxn id="38" idx="3"/>
            </p:cNvCxnSpPr>
            <p:nvPr/>
          </p:nvCxnSpPr>
          <p:spPr>
            <a:xfrm flipH="1">
              <a:off x="2202431" y="3252000"/>
              <a:ext cx="206530" cy="288032"/>
            </a:xfrm>
            <a:prstGeom prst="line">
              <a:avLst/>
            </a:prstGeom>
            <a:ln>
              <a:tailEnd type="none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6" name="Ellipse 35"/>
            <p:cNvSpPr/>
            <p:nvPr/>
          </p:nvSpPr>
          <p:spPr>
            <a:xfrm>
              <a:off x="2402266" y="3212976"/>
              <a:ext cx="45719" cy="45719"/>
            </a:xfrm>
            <a:prstGeom prst="ellipse">
              <a:avLst/>
            </a:prstGeom>
            <a:solidFill>
              <a:schemeClr val="tx1"/>
            </a:solidFill>
            <a:ln w="762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0" i="1" smtClean="0">
                <a:latin typeface="Cambria Math"/>
              </a:endParaRPr>
            </a:p>
          </p:txBody>
        </p:sp>
        <p:sp>
          <p:nvSpPr>
            <p:cNvPr id="38" name="Ellipse 37"/>
            <p:cNvSpPr/>
            <p:nvPr/>
          </p:nvSpPr>
          <p:spPr>
            <a:xfrm>
              <a:off x="2195736" y="3501008"/>
              <a:ext cx="45719" cy="45719"/>
            </a:xfrm>
            <a:prstGeom prst="ellipse">
              <a:avLst/>
            </a:prstGeom>
            <a:solidFill>
              <a:schemeClr val="tx1"/>
            </a:solidFill>
            <a:ln w="762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0" i="1" smtClean="0">
                <a:latin typeface="Cambria Math"/>
              </a:endParaRPr>
            </a:p>
          </p:txBody>
        </p:sp>
        <p:sp>
          <p:nvSpPr>
            <p:cNvPr id="44" name="Ellipse 43"/>
            <p:cNvSpPr/>
            <p:nvPr/>
          </p:nvSpPr>
          <p:spPr>
            <a:xfrm>
              <a:off x="2627784" y="3501008"/>
              <a:ext cx="45719" cy="45719"/>
            </a:xfrm>
            <a:prstGeom prst="ellipse">
              <a:avLst/>
            </a:prstGeom>
            <a:solidFill>
              <a:schemeClr val="tx1"/>
            </a:solidFill>
            <a:ln w="762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0" i="1" smtClean="0">
                <a:latin typeface="Cambria Math"/>
              </a:endParaRPr>
            </a:p>
          </p:txBody>
        </p:sp>
        <p:cxnSp>
          <p:nvCxnSpPr>
            <p:cNvPr id="46" name="Gerade Verbindung 45"/>
            <p:cNvCxnSpPr>
              <a:stCxn id="36" idx="5"/>
              <a:endCxn id="44" idx="1"/>
            </p:cNvCxnSpPr>
            <p:nvPr/>
          </p:nvCxnSpPr>
          <p:spPr>
            <a:xfrm>
              <a:off x="2441290" y="3252000"/>
              <a:ext cx="193189" cy="255703"/>
            </a:xfrm>
            <a:prstGeom prst="line">
              <a:avLst/>
            </a:prstGeom>
            <a:ln>
              <a:tailEnd type="none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Gerade Verbindung 46"/>
            <p:cNvCxnSpPr>
              <a:stCxn id="48" idx="3"/>
              <a:endCxn id="49" idx="3"/>
            </p:cNvCxnSpPr>
            <p:nvPr/>
          </p:nvCxnSpPr>
          <p:spPr>
            <a:xfrm flipH="1">
              <a:off x="3086146" y="3252000"/>
              <a:ext cx="206530" cy="288032"/>
            </a:xfrm>
            <a:prstGeom prst="line">
              <a:avLst/>
            </a:prstGeom>
            <a:ln>
              <a:tailEnd type="none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48" name="Ellipse 47"/>
            <p:cNvSpPr/>
            <p:nvPr/>
          </p:nvSpPr>
          <p:spPr>
            <a:xfrm>
              <a:off x="3285981" y="3212976"/>
              <a:ext cx="45719" cy="45719"/>
            </a:xfrm>
            <a:prstGeom prst="ellipse">
              <a:avLst/>
            </a:prstGeom>
            <a:solidFill>
              <a:schemeClr val="tx1"/>
            </a:solidFill>
            <a:ln w="762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0" i="1" smtClean="0">
                <a:latin typeface="Cambria Math"/>
              </a:endParaRPr>
            </a:p>
          </p:txBody>
        </p:sp>
        <p:sp>
          <p:nvSpPr>
            <p:cNvPr id="49" name="Ellipse 48"/>
            <p:cNvSpPr/>
            <p:nvPr/>
          </p:nvSpPr>
          <p:spPr>
            <a:xfrm>
              <a:off x="3079451" y="3501008"/>
              <a:ext cx="45719" cy="45719"/>
            </a:xfrm>
            <a:prstGeom prst="ellipse">
              <a:avLst/>
            </a:prstGeom>
            <a:solidFill>
              <a:schemeClr val="tx1"/>
            </a:solidFill>
            <a:ln w="762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0" i="1" smtClean="0">
                <a:latin typeface="Cambria Math"/>
              </a:endParaRPr>
            </a:p>
          </p:txBody>
        </p:sp>
        <p:sp>
          <p:nvSpPr>
            <p:cNvPr id="50" name="Ellipse 49"/>
            <p:cNvSpPr/>
            <p:nvPr/>
          </p:nvSpPr>
          <p:spPr>
            <a:xfrm>
              <a:off x="3511499" y="3501008"/>
              <a:ext cx="45719" cy="45719"/>
            </a:xfrm>
            <a:prstGeom prst="ellipse">
              <a:avLst/>
            </a:prstGeom>
            <a:solidFill>
              <a:schemeClr val="tx1"/>
            </a:solidFill>
            <a:ln w="762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0" i="1" smtClean="0">
                <a:latin typeface="Cambria Math"/>
              </a:endParaRPr>
            </a:p>
          </p:txBody>
        </p:sp>
        <p:cxnSp>
          <p:nvCxnSpPr>
            <p:cNvPr id="51" name="Gerade Verbindung 50"/>
            <p:cNvCxnSpPr>
              <a:stCxn id="48" idx="5"/>
              <a:endCxn id="50" idx="1"/>
            </p:cNvCxnSpPr>
            <p:nvPr/>
          </p:nvCxnSpPr>
          <p:spPr>
            <a:xfrm>
              <a:off x="3325005" y="3252000"/>
              <a:ext cx="193189" cy="255703"/>
            </a:xfrm>
            <a:prstGeom prst="line">
              <a:avLst/>
            </a:prstGeom>
            <a:ln>
              <a:tailEnd type="none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Gerade Verbindung 51"/>
            <p:cNvCxnSpPr>
              <a:stCxn id="53" idx="3"/>
              <a:endCxn id="36" idx="7"/>
            </p:cNvCxnSpPr>
            <p:nvPr/>
          </p:nvCxnSpPr>
          <p:spPr>
            <a:xfrm flipH="1">
              <a:off x="2441290" y="2963968"/>
              <a:ext cx="327711" cy="255703"/>
            </a:xfrm>
            <a:prstGeom prst="line">
              <a:avLst/>
            </a:prstGeom>
            <a:ln>
              <a:tailEnd type="none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53" name="Ellipse 52"/>
            <p:cNvSpPr/>
            <p:nvPr/>
          </p:nvSpPr>
          <p:spPr>
            <a:xfrm>
              <a:off x="2762306" y="2924944"/>
              <a:ext cx="45719" cy="45719"/>
            </a:xfrm>
            <a:prstGeom prst="ellipse">
              <a:avLst/>
            </a:prstGeom>
            <a:solidFill>
              <a:schemeClr val="tx1"/>
            </a:solidFill>
            <a:ln w="762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0" i="1" smtClean="0">
                <a:latin typeface="Cambria Math"/>
              </a:endParaRPr>
            </a:p>
          </p:txBody>
        </p:sp>
        <p:cxnSp>
          <p:nvCxnSpPr>
            <p:cNvPr id="56" name="Gerade Verbindung 55"/>
            <p:cNvCxnSpPr>
              <a:stCxn id="53" idx="5"/>
              <a:endCxn id="48" idx="2"/>
            </p:cNvCxnSpPr>
            <p:nvPr/>
          </p:nvCxnSpPr>
          <p:spPr>
            <a:xfrm>
              <a:off x="2801330" y="2963968"/>
              <a:ext cx="484651" cy="271868"/>
            </a:xfrm>
            <a:prstGeom prst="line">
              <a:avLst/>
            </a:prstGeom>
            <a:ln>
              <a:tailEnd type="none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Gerade Verbindung 58"/>
            <p:cNvCxnSpPr>
              <a:stCxn id="60" idx="3"/>
              <a:endCxn id="61" idx="3"/>
            </p:cNvCxnSpPr>
            <p:nvPr/>
          </p:nvCxnSpPr>
          <p:spPr>
            <a:xfrm flipH="1">
              <a:off x="2058415" y="3828064"/>
              <a:ext cx="206530" cy="288032"/>
            </a:xfrm>
            <a:prstGeom prst="line">
              <a:avLst/>
            </a:prstGeom>
            <a:ln>
              <a:tailEnd type="none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60" name="Ellipse 59"/>
            <p:cNvSpPr/>
            <p:nvPr/>
          </p:nvSpPr>
          <p:spPr>
            <a:xfrm>
              <a:off x="2258250" y="3789040"/>
              <a:ext cx="45719" cy="45719"/>
            </a:xfrm>
            <a:prstGeom prst="ellipse">
              <a:avLst/>
            </a:prstGeom>
            <a:solidFill>
              <a:schemeClr val="tx1"/>
            </a:solidFill>
            <a:ln w="762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0" i="1" smtClean="0">
                <a:latin typeface="Cambria Math"/>
              </a:endParaRPr>
            </a:p>
          </p:txBody>
        </p:sp>
        <p:sp>
          <p:nvSpPr>
            <p:cNvPr id="61" name="Ellipse 60"/>
            <p:cNvSpPr/>
            <p:nvPr/>
          </p:nvSpPr>
          <p:spPr>
            <a:xfrm>
              <a:off x="2051720" y="4077072"/>
              <a:ext cx="45719" cy="45719"/>
            </a:xfrm>
            <a:prstGeom prst="ellipse">
              <a:avLst/>
            </a:prstGeom>
            <a:solidFill>
              <a:schemeClr val="tx1"/>
            </a:solidFill>
            <a:ln w="762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0" i="1" smtClean="0">
                <a:latin typeface="Cambria Math"/>
              </a:endParaRPr>
            </a:p>
          </p:txBody>
        </p:sp>
        <p:sp>
          <p:nvSpPr>
            <p:cNvPr id="62" name="Ellipse 61"/>
            <p:cNvSpPr/>
            <p:nvPr/>
          </p:nvSpPr>
          <p:spPr>
            <a:xfrm>
              <a:off x="2483768" y="4077072"/>
              <a:ext cx="45719" cy="45719"/>
            </a:xfrm>
            <a:prstGeom prst="ellipse">
              <a:avLst/>
            </a:prstGeom>
            <a:solidFill>
              <a:schemeClr val="tx1"/>
            </a:solidFill>
            <a:ln w="762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0" i="1" smtClean="0">
                <a:latin typeface="Cambria Math"/>
              </a:endParaRPr>
            </a:p>
          </p:txBody>
        </p:sp>
        <p:cxnSp>
          <p:nvCxnSpPr>
            <p:cNvPr id="63" name="Gerade Verbindung 62"/>
            <p:cNvCxnSpPr>
              <a:stCxn id="60" idx="5"/>
              <a:endCxn id="62" idx="1"/>
            </p:cNvCxnSpPr>
            <p:nvPr/>
          </p:nvCxnSpPr>
          <p:spPr>
            <a:xfrm>
              <a:off x="2297274" y="3828064"/>
              <a:ext cx="193189" cy="255703"/>
            </a:xfrm>
            <a:prstGeom prst="line">
              <a:avLst/>
            </a:prstGeom>
            <a:ln>
              <a:tailEnd type="none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4" name="Gerade Verbindung 63"/>
            <p:cNvCxnSpPr>
              <a:stCxn id="65" idx="3"/>
              <a:endCxn id="66" idx="3"/>
            </p:cNvCxnSpPr>
            <p:nvPr/>
          </p:nvCxnSpPr>
          <p:spPr>
            <a:xfrm flipH="1">
              <a:off x="2804784" y="3828064"/>
              <a:ext cx="206530" cy="288032"/>
            </a:xfrm>
            <a:prstGeom prst="line">
              <a:avLst/>
            </a:prstGeom>
            <a:ln>
              <a:tailEnd type="none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65" name="Ellipse 64"/>
            <p:cNvSpPr/>
            <p:nvPr/>
          </p:nvSpPr>
          <p:spPr>
            <a:xfrm>
              <a:off x="3004619" y="3789040"/>
              <a:ext cx="45719" cy="45719"/>
            </a:xfrm>
            <a:prstGeom prst="ellipse">
              <a:avLst/>
            </a:prstGeom>
            <a:solidFill>
              <a:schemeClr val="tx1"/>
            </a:solidFill>
            <a:ln w="762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0" i="1" smtClean="0">
                <a:latin typeface="Cambria Math"/>
              </a:endParaRPr>
            </a:p>
          </p:txBody>
        </p:sp>
        <p:sp>
          <p:nvSpPr>
            <p:cNvPr id="66" name="Ellipse 65"/>
            <p:cNvSpPr/>
            <p:nvPr/>
          </p:nvSpPr>
          <p:spPr>
            <a:xfrm>
              <a:off x="2798089" y="4077072"/>
              <a:ext cx="45719" cy="45719"/>
            </a:xfrm>
            <a:prstGeom prst="ellipse">
              <a:avLst/>
            </a:prstGeom>
            <a:solidFill>
              <a:schemeClr val="tx1"/>
            </a:solidFill>
            <a:ln w="762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0" i="1" smtClean="0">
                <a:latin typeface="Cambria Math"/>
              </a:endParaRPr>
            </a:p>
          </p:txBody>
        </p:sp>
        <p:sp>
          <p:nvSpPr>
            <p:cNvPr id="67" name="Ellipse 66"/>
            <p:cNvSpPr/>
            <p:nvPr/>
          </p:nvSpPr>
          <p:spPr>
            <a:xfrm>
              <a:off x="3230137" y="4077072"/>
              <a:ext cx="45719" cy="45719"/>
            </a:xfrm>
            <a:prstGeom prst="ellipse">
              <a:avLst/>
            </a:prstGeom>
            <a:solidFill>
              <a:schemeClr val="tx1"/>
            </a:solidFill>
            <a:ln w="762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0" i="1" smtClean="0">
                <a:latin typeface="Cambria Math"/>
              </a:endParaRPr>
            </a:p>
          </p:txBody>
        </p:sp>
        <p:cxnSp>
          <p:nvCxnSpPr>
            <p:cNvPr id="68" name="Gerade Verbindung 67"/>
            <p:cNvCxnSpPr>
              <a:stCxn id="65" idx="5"/>
              <a:endCxn id="67" idx="1"/>
            </p:cNvCxnSpPr>
            <p:nvPr/>
          </p:nvCxnSpPr>
          <p:spPr>
            <a:xfrm>
              <a:off x="3043643" y="3828064"/>
              <a:ext cx="193189" cy="255703"/>
            </a:xfrm>
            <a:prstGeom prst="line">
              <a:avLst/>
            </a:prstGeom>
            <a:ln>
              <a:tailEnd type="none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9" name="Gerade Verbindung 68"/>
            <p:cNvCxnSpPr>
              <a:endCxn id="60" idx="7"/>
            </p:cNvCxnSpPr>
            <p:nvPr/>
          </p:nvCxnSpPr>
          <p:spPr>
            <a:xfrm flipH="1">
              <a:off x="2297274" y="3540032"/>
              <a:ext cx="327711" cy="255703"/>
            </a:xfrm>
            <a:prstGeom prst="line">
              <a:avLst/>
            </a:prstGeom>
            <a:ln>
              <a:tailEnd type="none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1" name="Gerade Verbindung 70"/>
            <p:cNvCxnSpPr>
              <a:endCxn id="65" idx="2"/>
            </p:cNvCxnSpPr>
            <p:nvPr/>
          </p:nvCxnSpPr>
          <p:spPr>
            <a:xfrm>
              <a:off x="2657314" y="3540032"/>
              <a:ext cx="347305" cy="271868"/>
            </a:xfrm>
            <a:prstGeom prst="line">
              <a:avLst/>
            </a:prstGeom>
            <a:ln>
              <a:tailEnd type="none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2" name="Gerade Verbindung 71"/>
            <p:cNvCxnSpPr>
              <a:stCxn id="73" idx="3"/>
              <a:endCxn id="74" idx="3"/>
            </p:cNvCxnSpPr>
            <p:nvPr/>
          </p:nvCxnSpPr>
          <p:spPr>
            <a:xfrm flipH="1">
              <a:off x="2243959" y="4404128"/>
              <a:ext cx="206530" cy="288032"/>
            </a:xfrm>
            <a:prstGeom prst="line">
              <a:avLst/>
            </a:prstGeom>
            <a:ln>
              <a:tailEnd type="none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73" name="Ellipse 72"/>
            <p:cNvSpPr/>
            <p:nvPr/>
          </p:nvSpPr>
          <p:spPr>
            <a:xfrm>
              <a:off x="2443794" y="4365104"/>
              <a:ext cx="45719" cy="45719"/>
            </a:xfrm>
            <a:prstGeom prst="ellipse">
              <a:avLst/>
            </a:prstGeom>
            <a:solidFill>
              <a:schemeClr val="tx1"/>
            </a:solidFill>
            <a:ln w="762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0" i="1" smtClean="0">
                <a:latin typeface="Cambria Math"/>
              </a:endParaRPr>
            </a:p>
          </p:txBody>
        </p:sp>
        <p:sp>
          <p:nvSpPr>
            <p:cNvPr id="74" name="Ellipse 73"/>
            <p:cNvSpPr/>
            <p:nvPr/>
          </p:nvSpPr>
          <p:spPr>
            <a:xfrm>
              <a:off x="2237264" y="4653136"/>
              <a:ext cx="45719" cy="45719"/>
            </a:xfrm>
            <a:prstGeom prst="ellipse">
              <a:avLst/>
            </a:prstGeom>
            <a:solidFill>
              <a:schemeClr val="tx1"/>
            </a:solidFill>
            <a:ln w="762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0" i="1" smtClean="0">
                <a:latin typeface="Cambria Math"/>
              </a:endParaRPr>
            </a:p>
          </p:txBody>
        </p:sp>
        <p:sp>
          <p:nvSpPr>
            <p:cNvPr id="75" name="Ellipse 74"/>
            <p:cNvSpPr/>
            <p:nvPr/>
          </p:nvSpPr>
          <p:spPr>
            <a:xfrm>
              <a:off x="2669312" y="4653136"/>
              <a:ext cx="45719" cy="45719"/>
            </a:xfrm>
            <a:prstGeom prst="ellipse">
              <a:avLst/>
            </a:prstGeom>
            <a:solidFill>
              <a:schemeClr val="tx1"/>
            </a:solidFill>
            <a:ln w="762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0" i="1" smtClean="0">
                <a:latin typeface="Cambria Math"/>
              </a:endParaRPr>
            </a:p>
          </p:txBody>
        </p:sp>
        <p:cxnSp>
          <p:nvCxnSpPr>
            <p:cNvPr id="76" name="Gerade Verbindung 75"/>
            <p:cNvCxnSpPr>
              <a:stCxn id="73" idx="5"/>
              <a:endCxn id="75" idx="1"/>
            </p:cNvCxnSpPr>
            <p:nvPr/>
          </p:nvCxnSpPr>
          <p:spPr>
            <a:xfrm>
              <a:off x="2482818" y="4404128"/>
              <a:ext cx="193189" cy="255703"/>
            </a:xfrm>
            <a:prstGeom prst="line">
              <a:avLst/>
            </a:prstGeom>
            <a:ln>
              <a:tailEnd type="none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7" name="Gerade Verbindung 76"/>
            <p:cNvCxnSpPr>
              <a:stCxn id="78" idx="3"/>
              <a:endCxn id="79" idx="3"/>
            </p:cNvCxnSpPr>
            <p:nvPr/>
          </p:nvCxnSpPr>
          <p:spPr>
            <a:xfrm flipH="1">
              <a:off x="2990328" y="4404128"/>
              <a:ext cx="206530" cy="288032"/>
            </a:xfrm>
            <a:prstGeom prst="line">
              <a:avLst/>
            </a:prstGeom>
            <a:ln>
              <a:tailEnd type="none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78" name="Ellipse 77"/>
            <p:cNvSpPr/>
            <p:nvPr/>
          </p:nvSpPr>
          <p:spPr>
            <a:xfrm>
              <a:off x="3190163" y="4365104"/>
              <a:ext cx="45719" cy="45719"/>
            </a:xfrm>
            <a:prstGeom prst="ellipse">
              <a:avLst/>
            </a:prstGeom>
            <a:solidFill>
              <a:schemeClr val="tx1"/>
            </a:solidFill>
            <a:ln w="762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0" i="1" smtClean="0">
                <a:latin typeface="Cambria Math"/>
              </a:endParaRPr>
            </a:p>
          </p:txBody>
        </p:sp>
        <p:sp>
          <p:nvSpPr>
            <p:cNvPr id="79" name="Ellipse 78"/>
            <p:cNvSpPr/>
            <p:nvPr/>
          </p:nvSpPr>
          <p:spPr>
            <a:xfrm>
              <a:off x="2983633" y="4653136"/>
              <a:ext cx="45719" cy="45719"/>
            </a:xfrm>
            <a:prstGeom prst="ellipse">
              <a:avLst/>
            </a:prstGeom>
            <a:solidFill>
              <a:schemeClr val="tx1"/>
            </a:solidFill>
            <a:ln w="762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0" i="1" smtClean="0">
                <a:latin typeface="Cambria Math"/>
              </a:endParaRPr>
            </a:p>
          </p:txBody>
        </p:sp>
        <p:sp>
          <p:nvSpPr>
            <p:cNvPr id="80" name="Ellipse 79"/>
            <p:cNvSpPr/>
            <p:nvPr/>
          </p:nvSpPr>
          <p:spPr>
            <a:xfrm>
              <a:off x="3415681" y="4653136"/>
              <a:ext cx="45719" cy="45719"/>
            </a:xfrm>
            <a:prstGeom prst="ellipse">
              <a:avLst/>
            </a:prstGeom>
            <a:solidFill>
              <a:schemeClr val="tx1"/>
            </a:solidFill>
            <a:ln w="762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0" i="1" smtClean="0">
                <a:latin typeface="Cambria Math"/>
              </a:endParaRPr>
            </a:p>
          </p:txBody>
        </p:sp>
        <p:cxnSp>
          <p:nvCxnSpPr>
            <p:cNvPr id="81" name="Gerade Verbindung 80"/>
            <p:cNvCxnSpPr>
              <a:stCxn id="78" idx="5"/>
              <a:endCxn id="80" idx="1"/>
            </p:cNvCxnSpPr>
            <p:nvPr/>
          </p:nvCxnSpPr>
          <p:spPr>
            <a:xfrm>
              <a:off x="3229187" y="4404128"/>
              <a:ext cx="193189" cy="255703"/>
            </a:xfrm>
            <a:prstGeom prst="line">
              <a:avLst/>
            </a:prstGeom>
            <a:ln>
              <a:tailEnd type="none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2" name="Gerade Verbindung 81"/>
            <p:cNvCxnSpPr>
              <a:endCxn id="73" idx="7"/>
            </p:cNvCxnSpPr>
            <p:nvPr/>
          </p:nvCxnSpPr>
          <p:spPr>
            <a:xfrm flipH="1">
              <a:off x="2482818" y="4116096"/>
              <a:ext cx="327711" cy="255703"/>
            </a:xfrm>
            <a:prstGeom prst="line">
              <a:avLst/>
            </a:prstGeom>
            <a:ln>
              <a:tailEnd type="none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4" name="Gerade Verbindung 83"/>
            <p:cNvCxnSpPr>
              <a:endCxn id="78" idx="2"/>
            </p:cNvCxnSpPr>
            <p:nvPr/>
          </p:nvCxnSpPr>
          <p:spPr>
            <a:xfrm>
              <a:off x="2842858" y="4116096"/>
              <a:ext cx="347305" cy="271868"/>
            </a:xfrm>
            <a:prstGeom prst="line">
              <a:avLst/>
            </a:prstGeom>
            <a:ln>
              <a:tailEnd type="none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6" name="Gerade Verbindung 85"/>
            <p:cNvCxnSpPr>
              <a:stCxn id="87" idx="3"/>
              <a:endCxn id="88" idx="3"/>
            </p:cNvCxnSpPr>
            <p:nvPr/>
          </p:nvCxnSpPr>
          <p:spPr>
            <a:xfrm flipH="1">
              <a:off x="2110293" y="4980192"/>
              <a:ext cx="206530" cy="288032"/>
            </a:xfrm>
            <a:prstGeom prst="line">
              <a:avLst/>
            </a:prstGeom>
            <a:ln>
              <a:tailEnd type="none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87" name="Ellipse 86"/>
            <p:cNvSpPr/>
            <p:nvPr/>
          </p:nvSpPr>
          <p:spPr>
            <a:xfrm>
              <a:off x="2310128" y="4941168"/>
              <a:ext cx="45719" cy="45719"/>
            </a:xfrm>
            <a:prstGeom prst="ellipse">
              <a:avLst/>
            </a:prstGeom>
            <a:solidFill>
              <a:schemeClr val="tx1"/>
            </a:solidFill>
            <a:ln w="762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0" i="1" smtClean="0">
                <a:latin typeface="Cambria Math"/>
              </a:endParaRPr>
            </a:p>
          </p:txBody>
        </p:sp>
        <p:sp>
          <p:nvSpPr>
            <p:cNvPr id="88" name="Ellipse 87"/>
            <p:cNvSpPr/>
            <p:nvPr/>
          </p:nvSpPr>
          <p:spPr>
            <a:xfrm>
              <a:off x="2103598" y="5229200"/>
              <a:ext cx="45719" cy="45719"/>
            </a:xfrm>
            <a:prstGeom prst="ellipse">
              <a:avLst/>
            </a:prstGeom>
            <a:solidFill>
              <a:schemeClr val="tx1"/>
            </a:solidFill>
            <a:ln w="762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0" i="1" smtClean="0">
                <a:latin typeface="Cambria Math"/>
              </a:endParaRPr>
            </a:p>
          </p:txBody>
        </p:sp>
        <p:sp>
          <p:nvSpPr>
            <p:cNvPr id="89" name="Ellipse 88"/>
            <p:cNvSpPr/>
            <p:nvPr/>
          </p:nvSpPr>
          <p:spPr>
            <a:xfrm>
              <a:off x="2535646" y="5229200"/>
              <a:ext cx="45719" cy="45719"/>
            </a:xfrm>
            <a:prstGeom prst="ellipse">
              <a:avLst/>
            </a:prstGeom>
            <a:solidFill>
              <a:schemeClr val="tx1"/>
            </a:solidFill>
            <a:ln w="762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0" i="1" smtClean="0">
                <a:latin typeface="Cambria Math"/>
              </a:endParaRPr>
            </a:p>
          </p:txBody>
        </p:sp>
        <p:cxnSp>
          <p:nvCxnSpPr>
            <p:cNvPr id="90" name="Gerade Verbindung 89"/>
            <p:cNvCxnSpPr>
              <a:stCxn id="87" idx="5"/>
              <a:endCxn id="89" idx="1"/>
            </p:cNvCxnSpPr>
            <p:nvPr/>
          </p:nvCxnSpPr>
          <p:spPr>
            <a:xfrm>
              <a:off x="2349152" y="4980192"/>
              <a:ext cx="193189" cy="255703"/>
            </a:xfrm>
            <a:prstGeom prst="line">
              <a:avLst/>
            </a:prstGeom>
            <a:ln>
              <a:tailEnd type="none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1" name="Gerade Verbindung 90"/>
            <p:cNvCxnSpPr>
              <a:stCxn id="92" idx="3"/>
              <a:endCxn id="93" idx="3"/>
            </p:cNvCxnSpPr>
            <p:nvPr/>
          </p:nvCxnSpPr>
          <p:spPr>
            <a:xfrm flipH="1">
              <a:off x="2856662" y="4980192"/>
              <a:ext cx="206530" cy="288032"/>
            </a:xfrm>
            <a:prstGeom prst="line">
              <a:avLst/>
            </a:prstGeom>
            <a:ln>
              <a:tailEnd type="none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92" name="Ellipse 91"/>
            <p:cNvSpPr/>
            <p:nvPr/>
          </p:nvSpPr>
          <p:spPr>
            <a:xfrm>
              <a:off x="3056497" y="4941168"/>
              <a:ext cx="45719" cy="45719"/>
            </a:xfrm>
            <a:prstGeom prst="ellipse">
              <a:avLst/>
            </a:prstGeom>
            <a:solidFill>
              <a:schemeClr val="tx1"/>
            </a:solidFill>
            <a:ln w="762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0" i="1" smtClean="0">
                <a:latin typeface="Cambria Math"/>
              </a:endParaRPr>
            </a:p>
          </p:txBody>
        </p:sp>
        <p:sp>
          <p:nvSpPr>
            <p:cNvPr id="93" name="Ellipse 92"/>
            <p:cNvSpPr/>
            <p:nvPr/>
          </p:nvSpPr>
          <p:spPr>
            <a:xfrm>
              <a:off x="2849967" y="5229200"/>
              <a:ext cx="45719" cy="45719"/>
            </a:xfrm>
            <a:prstGeom prst="ellipse">
              <a:avLst/>
            </a:prstGeom>
            <a:solidFill>
              <a:schemeClr val="tx1"/>
            </a:solidFill>
            <a:ln w="762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0" i="1" smtClean="0">
                <a:latin typeface="Cambria Math"/>
              </a:endParaRPr>
            </a:p>
          </p:txBody>
        </p:sp>
        <p:sp>
          <p:nvSpPr>
            <p:cNvPr id="94" name="Ellipse 93"/>
            <p:cNvSpPr/>
            <p:nvPr/>
          </p:nvSpPr>
          <p:spPr>
            <a:xfrm>
              <a:off x="3282015" y="5229200"/>
              <a:ext cx="45719" cy="45719"/>
            </a:xfrm>
            <a:prstGeom prst="ellipse">
              <a:avLst/>
            </a:prstGeom>
            <a:solidFill>
              <a:schemeClr val="tx1"/>
            </a:solidFill>
            <a:ln w="762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0" i="1" smtClean="0">
                <a:latin typeface="Cambria Math"/>
              </a:endParaRPr>
            </a:p>
          </p:txBody>
        </p:sp>
        <p:cxnSp>
          <p:nvCxnSpPr>
            <p:cNvPr id="95" name="Gerade Verbindung 94"/>
            <p:cNvCxnSpPr>
              <a:stCxn id="92" idx="5"/>
              <a:endCxn id="94" idx="1"/>
            </p:cNvCxnSpPr>
            <p:nvPr/>
          </p:nvCxnSpPr>
          <p:spPr>
            <a:xfrm>
              <a:off x="3095521" y="4980192"/>
              <a:ext cx="193189" cy="255703"/>
            </a:xfrm>
            <a:prstGeom prst="line">
              <a:avLst/>
            </a:prstGeom>
            <a:ln>
              <a:tailEnd type="none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6" name="Gerade Verbindung 95"/>
            <p:cNvCxnSpPr>
              <a:endCxn id="87" idx="7"/>
            </p:cNvCxnSpPr>
            <p:nvPr/>
          </p:nvCxnSpPr>
          <p:spPr>
            <a:xfrm flipH="1">
              <a:off x="2349152" y="4692160"/>
              <a:ext cx="327711" cy="255703"/>
            </a:xfrm>
            <a:prstGeom prst="line">
              <a:avLst/>
            </a:prstGeom>
            <a:ln>
              <a:tailEnd type="none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8" name="Gerade Verbindung 97"/>
            <p:cNvCxnSpPr>
              <a:endCxn id="92" idx="2"/>
            </p:cNvCxnSpPr>
            <p:nvPr/>
          </p:nvCxnSpPr>
          <p:spPr>
            <a:xfrm>
              <a:off x="2709192" y="4692160"/>
              <a:ext cx="347305" cy="271868"/>
            </a:xfrm>
            <a:prstGeom prst="line">
              <a:avLst/>
            </a:prstGeom>
            <a:ln>
              <a:tailEnd type="none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3" name="Textfeld 112"/>
                <p:cNvSpPr txBox="1"/>
                <p:nvPr/>
              </p:nvSpPr>
              <p:spPr>
                <a:xfrm>
                  <a:off x="2699792" y="5301208"/>
                  <a:ext cx="30970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/>
                          </a:rPr>
                          <m:t>⋮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13" name="Textfeld 1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99792" y="5301208"/>
                  <a:ext cx="309700" cy="36933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26" name="Gerade Verbindung 125"/>
            <p:cNvCxnSpPr>
              <a:endCxn id="128" idx="3"/>
            </p:cNvCxnSpPr>
            <p:nvPr/>
          </p:nvCxnSpPr>
          <p:spPr>
            <a:xfrm flipH="1">
              <a:off x="3308840" y="3540032"/>
              <a:ext cx="206530" cy="288032"/>
            </a:xfrm>
            <a:prstGeom prst="line">
              <a:avLst/>
            </a:prstGeom>
            <a:ln>
              <a:tailEnd type="none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28" name="Ellipse 127"/>
            <p:cNvSpPr/>
            <p:nvPr/>
          </p:nvSpPr>
          <p:spPr>
            <a:xfrm>
              <a:off x="3302145" y="3789040"/>
              <a:ext cx="45719" cy="45719"/>
            </a:xfrm>
            <a:prstGeom prst="ellipse">
              <a:avLst/>
            </a:prstGeom>
            <a:solidFill>
              <a:schemeClr val="tx1"/>
            </a:solidFill>
            <a:ln w="762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0" i="1" smtClean="0">
                <a:latin typeface="Cambria Math"/>
              </a:endParaRPr>
            </a:p>
          </p:txBody>
        </p:sp>
        <p:sp>
          <p:nvSpPr>
            <p:cNvPr id="129" name="Ellipse 128"/>
            <p:cNvSpPr/>
            <p:nvPr/>
          </p:nvSpPr>
          <p:spPr>
            <a:xfrm>
              <a:off x="3734193" y="3789040"/>
              <a:ext cx="45719" cy="45719"/>
            </a:xfrm>
            <a:prstGeom prst="ellipse">
              <a:avLst/>
            </a:prstGeom>
            <a:solidFill>
              <a:schemeClr val="tx1"/>
            </a:solidFill>
            <a:ln w="762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0" i="1" smtClean="0">
                <a:latin typeface="Cambria Math"/>
              </a:endParaRPr>
            </a:p>
          </p:txBody>
        </p:sp>
        <p:cxnSp>
          <p:nvCxnSpPr>
            <p:cNvPr id="130" name="Gerade Verbindung 129"/>
            <p:cNvCxnSpPr>
              <a:endCxn id="129" idx="1"/>
            </p:cNvCxnSpPr>
            <p:nvPr/>
          </p:nvCxnSpPr>
          <p:spPr>
            <a:xfrm>
              <a:off x="3547699" y="3540032"/>
              <a:ext cx="193189" cy="255703"/>
            </a:xfrm>
            <a:prstGeom prst="line">
              <a:avLst/>
            </a:prstGeom>
            <a:ln>
              <a:tailEnd type="none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13" name="Gruppieren 212"/>
          <p:cNvGrpSpPr/>
          <p:nvPr/>
        </p:nvGrpSpPr>
        <p:grpSpPr>
          <a:xfrm>
            <a:off x="4355976" y="2915652"/>
            <a:ext cx="1728192" cy="2745596"/>
            <a:chOff x="4355976" y="2915652"/>
            <a:chExt cx="1728192" cy="2745596"/>
          </a:xfrm>
        </p:grpSpPr>
        <p:cxnSp>
          <p:nvCxnSpPr>
            <p:cNvPr id="140" name="Gerade Verbindung 139"/>
            <p:cNvCxnSpPr>
              <a:stCxn id="141" idx="3"/>
              <a:endCxn id="142" idx="3"/>
            </p:cNvCxnSpPr>
            <p:nvPr/>
          </p:nvCxnSpPr>
          <p:spPr>
            <a:xfrm flipH="1">
              <a:off x="4506687" y="3242708"/>
              <a:ext cx="206530" cy="288032"/>
            </a:xfrm>
            <a:prstGeom prst="line">
              <a:avLst/>
            </a:prstGeom>
            <a:ln>
              <a:tailEnd type="none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41" name="Ellipse 140"/>
            <p:cNvSpPr/>
            <p:nvPr/>
          </p:nvSpPr>
          <p:spPr>
            <a:xfrm>
              <a:off x="4706522" y="3203684"/>
              <a:ext cx="45719" cy="45719"/>
            </a:xfrm>
            <a:prstGeom prst="ellipse">
              <a:avLst/>
            </a:prstGeom>
            <a:solidFill>
              <a:schemeClr val="tx1"/>
            </a:solidFill>
            <a:ln w="762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0" i="1" smtClean="0">
                <a:latin typeface="Cambria Math"/>
              </a:endParaRPr>
            </a:p>
          </p:txBody>
        </p:sp>
        <p:sp>
          <p:nvSpPr>
            <p:cNvPr id="142" name="Ellipse 141"/>
            <p:cNvSpPr/>
            <p:nvPr/>
          </p:nvSpPr>
          <p:spPr>
            <a:xfrm>
              <a:off x="4499992" y="3491716"/>
              <a:ext cx="45719" cy="45719"/>
            </a:xfrm>
            <a:prstGeom prst="ellipse">
              <a:avLst/>
            </a:prstGeom>
            <a:solidFill>
              <a:schemeClr val="tx1"/>
            </a:solidFill>
            <a:ln w="762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0" i="1" smtClean="0">
                <a:latin typeface="Cambria Math"/>
              </a:endParaRPr>
            </a:p>
          </p:txBody>
        </p:sp>
        <p:sp>
          <p:nvSpPr>
            <p:cNvPr id="143" name="Ellipse 142"/>
            <p:cNvSpPr/>
            <p:nvPr/>
          </p:nvSpPr>
          <p:spPr>
            <a:xfrm>
              <a:off x="4932040" y="3491716"/>
              <a:ext cx="45719" cy="45719"/>
            </a:xfrm>
            <a:prstGeom prst="ellipse">
              <a:avLst/>
            </a:prstGeom>
            <a:solidFill>
              <a:schemeClr val="tx1"/>
            </a:solidFill>
            <a:ln w="762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0" i="1" smtClean="0">
                <a:latin typeface="Cambria Math"/>
              </a:endParaRPr>
            </a:p>
          </p:txBody>
        </p:sp>
        <p:cxnSp>
          <p:nvCxnSpPr>
            <p:cNvPr id="144" name="Gerade Verbindung 143"/>
            <p:cNvCxnSpPr>
              <a:stCxn id="141" idx="5"/>
              <a:endCxn id="143" idx="1"/>
            </p:cNvCxnSpPr>
            <p:nvPr/>
          </p:nvCxnSpPr>
          <p:spPr>
            <a:xfrm>
              <a:off x="4745546" y="3242708"/>
              <a:ext cx="193189" cy="255703"/>
            </a:xfrm>
            <a:prstGeom prst="line">
              <a:avLst/>
            </a:prstGeom>
            <a:ln>
              <a:tailEnd type="none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45" name="Gerade Verbindung 144"/>
            <p:cNvCxnSpPr>
              <a:stCxn id="146" idx="3"/>
              <a:endCxn id="147" idx="3"/>
            </p:cNvCxnSpPr>
            <p:nvPr/>
          </p:nvCxnSpPr>
          <p:spPr>
            <a:xfrm flipH="1">
              <a:off x="5390402" y="3242708"/>
              <a:ext cx="206530" cy="288032"/>
            </a:xfrm>
            <a:prstGeom prst="line">
              <a:avLst/>
            </a:prstGeom>
            <a:ln>
              <a:tailEnd type="none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46" name="Ellipse 145"/>
            <p:cNvSpPr/>
            <p:nvPr/>
          </p:nvSpPr>
          <p:spPr>
            <a:xfrm>
              <a:off x="5590237" y="3203684"/>
              <a:ext cx="45719" cy="45719"/>
            </a:xfrm>
            <a:prstGeom prst="ellipse">
              <a:avLst/>
            </a:prstGeom>
            <a:solidFill>
              <a:schemeClr val="tx1"/>
            </a:solidFill>
            <a:ln w="762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0" i="1" smtClean="0">
                <a:latin typeface="Cambria Math"/>
              </a:endParaRPr>
            </a:p>
          </p:txBody>
        </p:sp>
        <p:sp>
          <p:nvSpPr>
            <p:cNvPr id="147" name="Ellipse 146"/>
            <p:cNvSpPr/>
            <p:nvPr/>
          </p:nvSpPr>
          <p:spPr>
            <a:xfrm>
              <a:off x="5383707" y="3491716"/>
              <a:ext cx="45719" cy="45719"/>
            </a:xfrm>
            <a:prstGeom prst="ellipse">
              <a:avLst/>
            </a:prstGeom>
            <a:solidFill>
              <a:schemeClr val="tx1"/>
            </a:solidFill>
            <a:ln w="762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0" i="1" smtClean="0">
                <a:latin typeface="Cambria Math"/>
              </a:endParaRPr>
            </a:p>
          </p:txBody>
        </p:sp>
        <p:sp>
          <p:nvSpPr>
            <p:cNvPr id="148" name="Ellipse 147"/>
            <p:cNvSpPr/>
            <p:nvPr/>
          </p:nvSpPr>
          <p:spPr>
            <a:xfrm>
              <a:off x="5815755" y="3491716"/>
              <a:ext cx="45719" cy="45719"/>
            </a:xfrm>
            <a:prstGeom prst="ellipse">
              <a:avLst/>
            </a:prstGeom>
            <a:solidFill>
              <a:schemeClr val="tx1"/>
            </a:solidFill>
            <a:ln w="762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0" i="1" smtClean="0">
                <a:latin typeface="Cambria Math"/>
              </a:endParaRPr>
            </a:p>
          </p:txBody>
        </p:sp>
        <p:cxnSp>
          <p:nvCxnSpPr>
            <p:cNvPr id="149" name="Gerade Verbindung 148"/>
            <p:cNvCxnSpPr>
              <a:stCxn id="146" idx="5"/>
              <a:endCxn id="148" idx="1"/>
            </p:cNvCxnSpPr>
            <p:nvPr/>
          </p:nvCxnSpPr>
          <p:spPr>
            <a:xfrm>
              <a:off x="5629261" y="3242708"/>
              <a:ext cx="193189" cy="255703"/>
            </a:xfrm>
            <a:prstGeom prst="line">
              <a:avLst/>
            </a:prstGeom>
            <a:ln>
              <a:tailEnd type="none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0" name="Gerade Verbindung 149"/>
            <p:cNvCxnSpPr>
              <a:stCxn id="151" idx="3"/>
              <a:endCxn id="141" idx="7"/>
            </p:cNvCxnSpPr>
            <p:nvPr/>
          </p:nvCxnSpPr>
          <p:spPr>
            <a:xfrm flipH="1">
              <a:off x="4745546" y="2954676"/>
              <a:ext cx="327711" cy="255703"/>
            </a:xfrm>
            <a:prstGeom prst="line">
              <a:avLst/>
            </a:prstGeom>
            <a:ln>
              <a:tailEnd type="none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51" name="Ellipse 150"/>
            <p:cNvSpPr/>
            <p:nvPr/>
          </p:nvSpPr>
          <p:spPr>
            <a:xfrm>
              <a:off x="5066562" y="2915652"/>
              <a:ext cx="45719" cy="45719"/>
            </a:xfrm>
            <a:prstGeom prst="ellipse">
              <a:avLst/>
            </a:prstGeom>
            <a:solidFill>
              <a:schemeClr val="tx1"/>
            </a:solidFill>
            <a:ln w="762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0" i="1" smtClean="0">
                <a:latin typeface="Cambria Math"/>
              </a:endParaRPr>
            </a:p>
          </p:txBody>
        </p:sp>
        <p:cxnSp>
          <p:nvCxnSpPr>
            <p:cNvPr id="152" name="Gerade Verbindung 151"/>
            <p:cNvCxnSpPr>
              <a:stCxn id="151" idx="5"/>
              <a:endCxn id="146" idx="2"/>
            </p:cNvCxnSpPr>
            <p:nvPr/>
          </p:nvCxnSpPr>
          <p:spPr>
            <a:xfrm>
              <a:off x="5105586" y="2954676"/>
              <a:ext cx="484651" cy="271868"/>
            </a:xfrm>
            <a:prstGeom prst="line">
              <a:avLst/>
            </a:prstGeom>
            <a:ln>
              <a:tailEnd type="none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3" name="Gerade Verbindung 152"/>
            <p:cNvCxnSpPr>
              <a:stCxn id="154" idx="3"/>
              <a:endCxn id="155" idx="3"/>
            </p:cNvCxnSpPr>
            <p:nvPr/>
          </p:nvCxnSpPr>
          <p:spPr>
            <a:xfrm flipH="1">
              <a:off x="4362671" y="3818772"/>
              <a:ext cx="206530" cy="288032"/>
            </a:xfrm>
            <a:prstGeom prst="line">
              <a:avLst/>
            </a:prstGeom>
            <a:ln>
              <a:tailEnd type="none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54" name="Ellipse 153"/>
            <p:cNvSpPr/>
            <p:nvPr/>
          </p:nvSpPr>
          <p:spPr>
            <a:xfrm>
              <a:off x="4562506" y="3779748"/>
              <a:ext cx="45719" cy="45719"/>
            </a:xfrm>
            <a:prstGeom prst="ellipse">
              <a:avLst/>
            </a:prstGeom>
            <a:solidFill>
              <a:schemeClr val="tx1"/>
            </a:solidFill>
            <a:ln w="762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0" i="1" smtClean="0">
                <a:latin typeface="Cambria Math"/>
              </a:endParaRPr>
            </a:p>
          </p:txBody>
        </p:sp>
        <p:sp>
          <p:nvSpPr>
            <p:cNvPr id="155" name="Ellipse 154"/>
            <p:cNvSpPr/>
            <p:nvPr/>
          </p:nvSpPr>
          <p:spPr>
            <a:xfrm>
              <a:off x="4355976" y="4067780"/>
              <a:ext cx="45719" cy="45719"/>
            </a:xfrm>
            <a:prstGeom prst="ellipse">
              <a:avLst/>
            </a:prstGeom>
            <a:solidFill>
              <a:schemeClr val="tx1"/>
            </a:solidFill>
            <a:ln w="762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0" i="1" smtClean="0">
                <a:latin typeface="Cambria Math"/>
              </a:endParaRPr>
            </a:p>
          </p:txBody>
        </p:sp>
        <p:sp>
          <p:nvSpPr>
            <p:cNvPr id="156" name="Ellipse 155"/>
            <p:cNvSpPr/>
            <p:nvPr/>
          </p:nvSpPr>
          <p:spPr>
            <a:xfrm>
              <a:off x="4788024" y="4067780"/>
              <a:ext cx="45719" cy="45719"/>
            </a:xfrm>
            <a:prstGeom prst="ellipse">
              <a:avLst/>
            </a:prstGeom>
            <a:solidFill>
              <a:schemeClr val="tx1"/>
            </a:solidFill>
            <a:ln w="762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0" i="1" smtClean="0">
                <a:latin typeface="Cambria Math"/>
              </a:endParaRPr>
            </a:p>
          </p:txBody>
        </p:sp>
        <p:cxnSp>
          <p:nvCxnSpPr>
            <p:cNvPr id="157" name="Gerade Verbindung 156"/>
            <p:cNvCxnSpPr>
              <a:stCxn id="154" idx="5"/>
              <a:endCxn id="156" idx="1"/>
            </p:cNvCxnSpPr>
            <p:nvPr/>
          </p:nvCxnSpPr>
          <p:spPr>
            <a:xfrm>
              <a:off x="4601530" y="3818772"/>
              <a:ext cx="193189" cy="255703"/>
            </a:xfrm>
            <a:prstGeom prst="line">
              <a:avLst/>
            </a:prstGeom>
            <a:ln>
              <a:tailEnd type="none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8" name="Gerade Verbindung 157"/>
            <p:cNvCxnSpPr>
              <a:stCxn id="159" idx="3"/>
              <a:endCxn id="160" idx="3"/>
            </p:cNvCxnSpPr>
            <p:nvPr/>
          </p:nvCxnSpPr>
          <p:spPr>
            <a:xfrm flipH="1">
              <a:off x="5109040" y="3818772"/>
              <a:ext cx="206530" cy="288032"/>
            </a:xfrm>
            <a:prstGeom prst="line">
              <a:avLst/>
            </a:prstGeom>
            <a:ln>
              <a:tailEnd type="none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59" name="Ellipse 158"/>
            <p:cNvSpPr/>
            <p:nvPr/>
          </p:nvSpPr>
          <p:spPr>
            <a:xfrm>
              <a:off x="5308875" y="3779748"/>
              <a:ext cx="45719" cy="45719"/>
            </a:xfrm>
            <a:prstGeom prst="ellipse">
              <a:avLst/>
            </a:prstGeom>
            <a:solidFill>
              <a:schemeClr val="tx1"/>
            </a:solidFill>
            <a:ln w="762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0" i="1" smtClean="0">
                <a:latin typeface="Cambria Math"/>
              </a:endParaRPr>
            </a:p>
          </p:txBody>
        </p:sp>
        <p:sp>
          <p:nvSpPr>
            <p:cNvPr id="160" name="Ellipse 159"/>
            <p:cNvSpPr/>
            <p:nvPr/>
          </p:nvSpPr>
          <p:spPr>
            <a:xfrm>
              <a:off x="5102345" y="4067780"/>
              <a:ext cx="45719" cy="45719"/>
            </a:xfrm>
            <a:prstGeom prst="ellipse">
              <a:avLst/>
            </a:prstGeom>
            <a:solidFill>
              <a:schemeClr val="tx1"/>
            </a:solidFill>
            <a:ln w="762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0" i="1" smtClean="0">
                <a:latin typeface="Cambria Math"/>
              </a:endParaRPr>
            </a:p>
          </p:txBody>
        </p:sp>
        <p:sp>
          <p:nvSpPr>
            <p:cNvPr id="161" name="Ellipse 160"/>
            <p:cNvSpPr/>
            <p:nvPr/>
          </p:nvSpPr>
          <p:spPr>
            <a:xfrm>
              <a:off x="5534393" y="4067780"/>
              <a:ext cx="45719" cy="45719"/>
            </a:xfrm>
            <a:prstGeom prst="ellipse">
              <a:avLst/>
            </a:prstGeom>
            <a:solidFill>
              <a:schemeClr val="tx1"/>
            </a:solidFill>
            <a:ln w="762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0" i="1" smtClean="0">
                <a:latin typeface="Cambria Math"/>
              </a:endParaRPr>
            </a:p>
          </p:txBody>
        </p:sp>
        <p:cxnSp>
          <p:nvCxnSpPr>
            <p:cNvPr id="162" name="Gerade Verbindung 161"/>
            <p:cNvCxnSpPr>
              <a:stCxn id="159" idx="5"/>
              <a:endCxn id="161" idx="1"/>
            </p:cNvCxnSpPr>
            <p:nvPr/>
          </p:nvCxnSpPr>
          <p:spPr>
            <a:xfrm>
              <a:off x="5347899" y="3818772"/>
              <a:ext cx="193189" cy="255703"/>
            </a:xfrm>
            <a:prstGeom prst="line">
              <a:avLst/>
            </a:prstGeom>
            <a:ln>
              <a:tailEnd type="none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63" name="Gerade Verbindung 162"/>
            <p:cNvCxnSpPr>
              <a:endCxn id="154" idx="7"/>
            </p:cNvCxnSpPr>
            <p:nvPr/>
          </p:nvCxnSpPr>
          <p:spPr>
            <a:xfrm flipH="1">
              <a:off x="4601530" y="3530740"/>
              <a:ext cx="327711" cy="255703"/>
            </a:xfrm>
            <a:prstGeom prst="line">
              <a:avLst/>
            </a:prstGeom>
            <a:ln>
              <a:tailEnd type="none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64" name="Gerade Verbindung 163"/>
            <p:cNvCxnSpPr>
              <a:endCxn id="159" idx="2"/>
            </p:cNvCxnSpPr>
            <p:nvPr/>
          </p:nvCxnSpPr>
          <p:spPr>
            <a:xfrm>
              <a:off x="4961570" y="3530740"/>
              <a:ext cx="347305" cy="271868"/>
            </a:xfrm>
            <a:prstGeom prst="line">
              <a:avLst/>
            </a:prstGeom>
            <a:ln>
              <a:tailEnd type="none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65" name="Gerade Verbindung 164"/>
            <p:cNvCxnSpPr>
              <a:stCxn id="166" idx="3"/>
              <a:endCxn id="167" idx="3"/>
            </p:cNvCxnSpPr>
            <p:nvPr/>
          </p:nvCxnSpPr>
          <p:spPr>
            <a:xfrm flipH="1">
              <a:off x="4548215" y="4394836"/>
              <a:ext cx="206530" cy="288032"/>
            </a:xfrm>
            <a:prstGeom prst="line">
              <a:avLst/>
            </a:prstGeom>
            <a:ln>
              <a:tailEnd type="none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66" name="Ellipse 165"/>
            <p:cNvSpPr/>
            <p:nvPr/>
          </p:nvSpPr>
          <p:spPr>
            <a:xfrm>
              <a:off x="4748050" y="4355812"/>
              <a:ext cx="45719" cy="45719"/>
            </a:xfrm>
            <a:prstGeom prst="ellipse">
              <a:avLst/>
            </a:prstGeom>
            <a:solidFill>
              <a:schemeClr val="tx1"/>
            </a:solidFill>
            <a:ln w="762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0" i="1" smtClean="0">
                <a:latin typeface="Cambria Math"/>
              </a:endParaRPr>
            </a:p>
          </p:txBody>
        </p:sp>
        <p:sp>
          <p:nvSpPr>
            <p:cNvPr id="167" name="Ellipse 166"/>
            <p:cNvSpPr/>
            <p:nvPr/>
          </p:nvSpPr>
          <p:spPr>
            <a:xfrm>
              <a:off x="4541520" y="4643844"/>
              <a:ext cx="45719" cy="45719"/>
            </a:xfrm>
            <a:prstGeom prst="ellipse">
              <a:avLst/>
            </a:prstGeom>
            <a:solidFill>
              <a:schemeClr val="tx1"/>
            </a:solidFill>
            <a:ln w="762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0" i="1" smtClean="0">
                <a:latin typeface="Cambria Math"/>
              </a:endParaRPr>
            </a:p>
          </p:txBody>
        </p:sp>
        <p:sp>
          <p:nvSpPr>
            <p:cNvPr id="168" name="Ellipse 167"/>
            <p:cNvSpPr/>
            <p:nvPr/>
          </p:nvSpPr>
          <p:spPr>
            <a:xfrm>
              <a:off x="4973568" y="4643844"/>
              <a:ext cx="45719" cy="45719"/>
            </a:xfrm>
            <a:prstGeom prst="ellipse">
              <a:avLst/>
            </a:prstGeom>
            <a:solidFill>
              <a:schemeClr val="tx1"/>
            </a:solidFill>
            <a:ln w="762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0" i="1" smtClean="0">
                <a:latin typeface="Cambria Math"/>
              </a:endParaRPr>
            </a:p>
          </p:txBody>
        </p:sp>
        <p:cxnSp>
          <p:nvCxnSpPr>
            <p:cNvPr id="169" name="Gerade Verbindung 168"/>
            <p:cNvCxnSpPr>
              <a:stCxn id="166" idx="5"/>
              <a:endCxn id="168" idx="1"/>
            </p:cNvCxnSpPr>
            <p:nvPr/>
          </p:nvCxnSpPr>
          <p:spPr>
            <a:xfrm>
              <a:off x="4787074" y="4394836"/>
              <a:ext cx="193189" cy="255703"/>
            </a:xfrm>
            <a:prstGeom prst="line">
              <a:avLst/>
            </a:prstGeom>
            <a:ln>
              <a:tailEnd type="none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70" name="Gerade Verbindung 169"/>
            <p:cNvCxnSpPr>
              <a:stCxn id="171" idx="3"/>
              <a:endCxn id="172" idx="3"/>
            </p:cNvCxnSpPr>
            <p:nvPr/>
          </p:nvCxnSpPr>
          <p:spPr>
            <a:xfrm flipH="1">
              <a:off x="5294584" y="4394836"/>
              <a:ext cx="206530" cy="288032"/>
            </a:xfrm>
            <a:prstGeom prst="line">
              <a:avLst/>
            </a:prstGeom>
            <a:ln>
              <a:tailEnd type="none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71" name="Ellipse 170"/>
            <p:cNvSpPr/>
            <p:nvPr/>
          </p:nvSpPr>
          <p:spPr>
            <a:xfrm>
              <a:off x="5494419" y="4355812"/>
              <a:ext cx="45719" cy="45719"/>
            </a:xfrm>
            <a:prstGeom prst="ellipse">
              <a:avLst/>
            </a:prstGeom>
            <a:solidFill>
              <a:schemeClr val="tx1"/>
            </a:solidFill>
            <a:ln w="762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0" i="1" smtClean="0">
                <a:latin typeface="Cambria Math"/>
              </a:endParaRPr>
            </a:p>
          </p:txBody>
        </p:sp>
        <p:sp>
          <p:nvSpPr>
            <p:cNvPr id="172" name="Ellipse 171"/>
            <p:cNvSpPr/>
            <p:nvPr/>
          </p:nvSpPr>
          <p:spPr>
            <a:xfrm>
              <a:off x="5287889" y="4643844"/>
              <a:ext cx="45719" cy="45719"/>
            </a:xfrm>
            <a:prstGeom prst="ellipse">
              <a:avLst/>
            </a:prstGeom>
            <a:solidFill>
              <a:schemeClr val="tx1"/>
            </a:solidFill>
            <a:ln w="762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0" i="1" smtClean="0">
                <a:latin typeface="Cambria Math"/>
              </a:endParaRPr>
            </a:p>
          </p:txBody>
        </p:sp>
        <p:sp>
          <p:nvSpPr>
            <p:cNvPr id="173" name="Ellipse 172"/>
            <p:cNvSpPr/>
            <p:nvPr/>
          </p:nvSpPr>
          <p:spPr>
            <a:xfrm>
              <a:off x="5719937" y="4643844"/>
              <a:ext cx="45719" cy="45719"/>
            </a:xfrm>
            <a:prstGeom prst="ellipse">
              <a:avLst/>
            </a:prstGeom>
            <a:solidFill>
              <a:schemeClr val="tx1"/>
            </a:solidFill>
            <a:ln w="762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0" i="1" smtClean="0">
                <a:latin typeface="Cambria Math"/>
              </a:endParaRPr>
            </a:p>
          </p:txBody>
        </p:sp>
        <p:cxnSp>
          <p:nvCxnSpPr>
            <p:cNvPr id="174" name="Gerade Verbindung 173"/>
            <p:cNvCxnSpPr>
              <a:stCxn id="171" idx="5"/>
              <a:endCxn id="173" idx="1"/>
            </p:cNvCxnSpPr>
            <p:nvPr/>
          </p:nvCxnSpPr>
          <p:spPr>
            <a:xfrm>
              <a:off x="5533443" y="4394836"/>
              <a:ext cx="193189" cy="255703"/>
            </a:xfrm>
            <a:prstGeom prst="line">
              <a:avLst/>
            </a:prstGeom>
            <a:ln>
              <a:tailEnd type="none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75" name="Gerade Verbindung 174"/>
            <p:cNvCxnSpPr>
              <a:endCxn id="166" idx="7"/>
            </p:cNvCxnSpPr>
            <p:nvPr/>
          </p:nvCxnSpPr>
          <p:spPr>
            <a:xfrm flipH="1">
              <a:off x="4787074" y="4106804"/>
              <a:ext cx="327711" cy="255703"/>
            </a:xfrm>
            <a:prstGeom prst="line">
              <a:avLst/>
            </a:prstGeom>
            <a:ln>
              <a:tailEnd type="none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76" name="Gerade Verbindung 175"/>
            <p:cNvCxnSpPr>
              <a:endCxn id="171" idx="2"/>
            </p:cNvCxnSpPr>
            <p:nvPr/>
          </p:nvCxnSpPr>
          <p:spPr>
            <a:xfrm>
              <a:off x="5147114" y="4106804"/>
              <a:ext cx="347305" cy="271868"/>
            </a:xfrm>
            <a:prstGeom prst="line">
              <a:avLst/>
            </a:prstGeom>
            <a:ln>
              <a:tailEnd type="none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77" name="Gerade Verbindung 176"/>
            <p:cNvCxnSpPr>
              <a:stCxn id="178" idx="3"/>
              <a:endCxn id="179" idx="3"/>
            </p:cNvCxnSpPr>
            <p:nvPr/>
          </p:nvCxnSpPr>
          <p:spPr>
            <a:xfrm flipH="1">
              <a:off x="4414549" y="4970900"/>
              <a:ext cx="206530" cy="288032"/>
            </a:xfrm>
            <a:prstGeom prst="line">
              <a:avLst/>
            </a:prstGeom>
            <a:ln>
              <a:tailEnd type="none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78" name="Ellipse 177"/>
            <p:cNvSpPr/>
            <p:nvPr/>
          </p:nvSpPr>
          <p:spPr>
            <a:xfrm>
              <a:off x="4614384" y="4931876"/>
              <a:ext cx="45719" cy="45719"/>
            </a:xfrm>
            <a:prstGeom prst="ellipse">
              <a:avLst/>
            </a:prstGeom>
            <a:solidFill>
              <a:schemeClr val="tx1"/>
            </a:solidFill>
            <a:ln w="762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0" i="1" smtClean="0">
                <a:latin typeface="Cambria Math"/>
              </a:endParaRPr>
            </a:p>
          </p:txBody>
        </p:sp>
        <p:sp>
          <p:nvSpPr>
            <p:cNvPr id="179" name="Ellipse 178"/>
            <p:cNvSpPr/>
            <p:nvPr/>
          </p:nvSpPr>
          <p:spPr>
            <a:xfrm>
              <a:off x="4407854" y="5219908"/>
              <a:ext cx="45719" cy="45719"/>
            </a:xfrm>
            <a:prstGeom prst="ellipse">
              <a:avLst/>
            </a:prstGeom>
            <a:solidFill>
              <a:schemeClr val="tx1"/>
            </a:solidFill>
            <a:ln w="762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0" i="1" smtClean="0">
                <a:latin typeface="Cambria Math"/>
              </a:endParaRPr>
            </a:p>
          </p:txBody>
        </p:sp>
        <p:sp>
          <p:nvSpPr>
            <p:cNvPr id="180" name="Ellipse 179"/>
            <p:cNvSpPr/>
            <p:nvPr/>
          </p:nvSpPr>
          <p:spPr>
            <a:xfrm>
              <a:off x="4839902" y="5219908"/>
              <a:ext cx="45719" cy="45719"/>
            </a:xfrm>
            <a:prstGeom prst="ellipse">
              <a:avLst/>
            </a:prstGeom>
            <a:solidFill>
              <a:schemeClr val="tx1"/>
            </a:solidFill>
            <a:ln w="762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0" i="1" smtClean="0">
                <a:latin typeface="Cambria Math"/>
              </a:endParaRPr>
            </a:p>
          </p:txBody>
        </p:sp>
        <p:cxnSp>
          <p:nvCxnSpPr>
            <p:cNvPr id="181" name="Gerade Verbindung 180"/>
            <p:cNvCxnSpPr>
              <a:stCxn id="178" idx="5"/>
              <a:endCxn id="180" idx="1"/>
            </p:cNvCxnSpPr>
            <p:nvPr/>
          </p:nvCxnSpPr>
          <p:spPr>
            <a:xfrm>
              <a:off x="4653408" y="4970900"/>
              <a:ext cx="193189" cy="255703"/>
            </a:xfrm>
            <a:prstGeom prst="line">
              <a:avLst/>
            </a:prstGeom>
            <a:ln>
              <a:tailEnd type="none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82" name="Gerade Verbindung 181"/>
            <p:cNvCxnSpPr>
              <a:stCxn id="183" idx="3"/>
              <a:endCxn id="184" idx="3"/>
            </p:cNvCxnSpPr>
            <p:nvPr/>
          </p:nvCxnSpPr>
          <p:spPr>
            <a:xfrm flipH="1">
              <a:off x="5160918" y="4970900"/>
              <a:ext cx="206530" cy="288032"/>
            </a:xfrm>
            <a:prstGeom prst="line">
              <a:avLst/>
            </a:prstGeom>
            <a:ln>
              <a:tailEnd type="none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83" name="Ellipse 182"/>
            <p:cNvSpPr/>
            <p:nvPr/>
          </p:nvSpPr>
          <p:spPr>
            <a:xfrm>
              <a:off x="5360753" y="4931876"/>
              <a:ext cx="45719" cy="45719"/>
            </a:xfrm>
            <a:prstGeom prst="ellipse">
              <a:avLst/>
            </a:prstGeom>
            <a:solidFill>
              <a:schemeClr val="tx1"/>
            </a:solidFill>
            <a:ln w="762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0" i="1" smtClean="0">
                <a:latin typeface="Cambria Math"/>
              </a:endParaRPr>
            </a:p>
          </p:txBody>
        </p:sp>
        <p:sp>
          <p:nvSpPr>
            <p:cNvPr id="184" name="Ellipse 183"/>
            <p:cNvSpPr/>
            <p:nvPr/>
          </p:nvSpPr>
          <p:spPr>
            <a:xfrm>
              <a:off x="5154223" y="5219908"/>
              <a:ext cx="45719" cy="45719"/>
            </a:xfrm>
            <a:prstGeom prst="ellipse">
              <a:avLst/>
            </a:prstGeom>
            <a:solidFill>
              <a:schemeClr val="tx1"/>
            </a:solidFill>
            <a:ln w="762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0" i="1" smtClean="0">
                <a:latin typeface="Cambria Math"/>
              </a:endParaRPr>
            </a:p>
          </p:txBody>
        </p:sp>
        <p:sp>
          <p:nvSpPr>
            <p:cNvPr id="185" name="Ellipse 184"/>
            <p:cNvSpPr/>
            <p:nvPr/>
          </p:nvSpPr>
          <p:spPr>
            <a:xfrm>
              <a:off x="5586271" y="5219908"/>
              <a:ext cx="45719" cy="45719"/>
            </a:xfrm>
            <a:prstGeom prst="ellipse">
              <a:avLst/>
            </a:prstGeom>
            <a:solidFill>
              <a:schemeClr val="tx1"/>
            </a:solidFill>
            <a:ln w="762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0" i="1" smtClean="0">
                <a:latin typeface="Cambria Math"/>
              </a:endParaRPr>
            </a:p>
          </p:txBody>
        </p:sp>
        <p:cxnSp>
          <p:nvCxnSpPr>
            <p:cNvPr id="186" name="Gerade Verbindung 185"/>
            <p:cNvCxnSpPr>
              <a:stCxn id="183" idx="5"/>
              <a:endCxn id="185" idx="1"/>
            </p:cNvCxnSpPr>
            <p:nvPr/>
          </p:nvCxnSpPr>
          <p:spPr>
            <a:xfrm>
              <a:off x="5399777" y="4970900"/>
              <a:ext cx="193189" cy="255703"/>
            </a:xfrm>
            <a:prstGeom prst="line">
              <a:avLst/>
            </a:prstGeom>
            <a:ln>
              <a:tailEnd type="none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87" name="Gerade Verbindung 186"/>
            <p:cNvCxnSpPr>
              <a:endCxn id="178" idx="7"/>
            </p:cNvCxnSpPr>
            <p:nvPr/>
          </p:nvCxnSpPr>
          <p:spPr>
            <a:xfrm flipH="1">
              <a:off x="4653408" y="4682868"/>
              <a:ext cx="327711" cy="255703"/>
            </a:xfrm>
            <a:prstGeom prst="line">
              <a:avLst/>
            </a:prstGeom>
            <a:ln>
              <a:tailEnd type="none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88" name="Gerade Verbindung 187"/>
            <p:cNvCxnSpPr>
              <a:endCxn id="183" idx="2"/>
            </p:cNvCxnSpPr>
            <p:nvPr/>
          </p:nvCxnSpPr>
          <p:spPr>
            <a:xfrm>
              <a:off x="5013448" y="4682868"/>
              <a:ext cx="347305" cy="271868"/>
            </a:xfrm>
            <a:prstGeom prst="line">
              <a:avLst/>
            </a:prstGeom>
            <a:ln>
              <a:tailEnd type="none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9" name="Textfeld 188"/>
                <p:cNvSpPr txBox="1"/>
                <p:nvPr/>
              </p:nvSpPr>
              <p:spPr>
                <a:xfrm>
                  <a:off x="5004048" y="5291916"/>
                  <a:ext cx="30970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/>
                          </a:rPr>
                          <m:t>⋮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89" name="Textfeld 18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04048" y="5291916"/>
                  <a:ext cx="309700" cy="369332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00" name="Gerade Verbindung 199"/>
            <p:cNvCxnSpPr>
              <a:endCxn id="201" idx="3"/>
            </p:cNvCxnSpPr>
            <p:nvPr/>
          </p:nvCxnSpPr>
          <p:spPr>
            <a:xfrm flipH="1">
              <a:off x="5613096" y="3530740"/>
              <a:ext cx="206530" cy="288032"/>
            </a:xfrm>
            <a:prstGeom prst="line">
              <a:avLst/>
            </a:prstGeom>
            <a:ln>
              <a:tailEnd type="none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01" name="Ellipse 200"/>
            <p:cNvSpPr/>
            <p:nvPr/>
          </p:nvSpPr>
          <p:spPr>
            <a:xfrm>
              <a:off x="5606401" y="3779748"/>
              <a:ext cx="45719" cy="45719"/>
            </a:xfrm>
            <a:prstGeom prst="ellipse">
              <a:avLst/>
            </a:prstGeom>
            <a:solidFill>
              <a:schemeClr val="tx1"/>
            </a:solidFill>
            <a:ln w="762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0" i="1" smtClean="0">
                <a:latin typeface="Cambria Math"/>
              </a:endParaRPr>
            </a:p>
          </p:txBody>
        </p:sp>
        <p:sp>
          <p:nvSpPr>
            <p:cNvPr id="202" name="Ellipse 201"/>
            <p:cNvSpPr/>
            <p:nvPr/>
          </p:nvSpPr>
          <p:spPr>
            <a:xfrm>
              <a:off x="6038449" y="3779748"/>
              <a:ext cx="45719" cy="45719"/>
            </a:xfrm>
            <a:prstGeom prst="ellipse">
              <a:avLst/>
            </a:prstGeom>
            <a:solidFill>
              <a:schemeClr val="tx1"/>
            </a:solidFill>
            <a:ln w="762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0" i="1" smtClean="0">
                <a:latin typeface="Cambria Math"/>
              </a:endParaRPr>
            </a:p>
          </p:txBody>
        </p:sp>
        <p:cxnSp>
          <p:nvCxnSpPr>
            <p:cNvPr id="203" name="Gerade Verbindung 202"/>
            <p:cNvCxnSpPr>
              <a:endCxn id="202" idx="1"/>
            </p:cNvCxnSpPr>
            <p:nvPr/>
          </p:nvCxnSpPr>
          <p:spPr>
            <a:xfrm>
              <a:off x="5851955" y="3530740"/>
              <a:ext cx="193189" cy="255703"/>
            </a:xfrm>
            <a:prstGeom prst="line">
              <a:avLst/>
            </a:prstGeom>
            <a:ln>
              <a:tailEnd type="none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Equality of Infinite Trees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Inhaltsplatzhalt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557865"/>
                <a:ext cx="8229600" cy="4925144"/>
              </a:xfrm>
            </p:spPr>
            <p:txBody>
              <a:bodyPr>
                <a:normAutofit/>
              </a:bodyPr>
              <a:lstStyle/>
              <a:p>
                <a:r>
                  <a:rPr lang="en-US" sz="2400" dirty="0" smtClean="0"/>
                  <a:t>Binary infinite trees equal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⇔</m:t>
                    </m:r>
                  </m:oMath>
                </a14:m>
                <a:r>
                  <a:rPr lang="en-US" sz="2400" dirty="0" smtClean="0"/>
                  <a:t> All </a:t>
                </a:r>
                <a:r>
                  <a:rPr lang="en-US" sz="2400" dirty="0" err="1" smtClean="0"/>
                  <a:t>subtrees</a:t>
                </a:r>
                <a:r>
                  <a:rPr lang="en-US" sz="2400" dirty="0" smtClean="0"/>
                  <a:t> at same position and with infinite parent-</a:t>
                </a:r>
                <a:r>
                  <a:rPr lang="en-US" sz="2400" dirty="0" err="1" smtClean="0"/>
                  <a:t>subtrees</a:t>
                </a:r>
                <a:r>
                  <a:rPr lang="en-US" sz="2400" dirty="0" smtClean="0"/>
                  <a:t> are </a:t>
                </a:r>
                <a:r>
                  <a:rPr lang="en-US" sz="2400" dirty="0" smtClean="0">
                    <a:effectLst>
                      <a:glow rad="139700">
                        <a:schemeClr val="accent2">
                          <a:satMod val="175000"/>
                          <a:alpha val="40000"/>
                        </a:schemeClr>
                      </a:glow>
                    </a:effectLst>
                  </a:rPr>
                  <a:t>both infinite</a:t>
                </a:r>
                <a:r>
                  <a:rPr lang="en-US" sz="2400" dirty="0" smtClean="0"/>
                  <a:t> or </a:t>
                </a:r>
                <a:r>
                  <a:rPr lang="en-US" sz="2400" dirty="0" smtClean="0">
                    <a:effectLst>
                      <a:glow rad="139700">
                        <a:schemeClr val="accent1">
                          <a:satMod val="175000"/>
                          <a:alpha val="40000"/>
                        </a:schemeClr>
                      </a:glow>
                    </a:effectLst>
                  </a:rPr>
                  <a:t>equal</a:t>
                </a:r>
              </a:p>
            </p:txBody>
          </p:sp>
        </mc:Choice>
        <mc:Fallback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557865"/>
                <a:ext cx="8229600" cy="4925144"/>
              </a:xfrm>
              <a:blipFill rotWithShape="1">
                <a:blip r:embed="rId7"/>
                <a:stretch>
                  <a:fillRect l="-963" t="-9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39" name="Gruppieren 138"/>
          <p:cNvGrpSpPr/>
          <p:nvPr/>
        </p:nvGrpSpPr>
        <p:grpSpPr>
          <a:xfrm>
            <a:off x="2195736" y="3212976"/>
            <a:ext cx="1135964" cy="2061943"/>
            <a:chOff x="1763688" y="3212976"/>
            <a:chExt cx="1135964" cy="2061943"/>
          </a:xfrm>
          <a:solidFill>
            <a:schemeClr val="accent1"/>
          </a:solidFill>
          <a:effectLst>
            <a:glow rad="139700">
              <a:schemeClr val="accent1">
                <a:satMod val="175000"/>
                <a:alpha val="40000"/>
              </a:schemeClr>
            </a:glow>
          </a:effectLst>
        </p:grpSpPr>
        <p:sp>
          <p:nvSpPr>
            <p:cNvPr id="131" name="Ellipse 130"/>
            <p:cNvSpPr/>
            <p:nvPr/>
          </p:nvSpPr>
          <p:spPr>
            <a:xfrm>
              <a:off x="1763688" y="3501008"/>
              <a:ext cx="45719" cy="45719"/>
            </a:xfrm>
            <a:prstGeom prst="ellipse">
              <a:avLst/>
            </a:prstGeom>
            <a:grpFill/>
            <a:ln w="76200">
              <a:solidFill>
                <a:schemeClr val="accent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0" i="1" smtClean="0">
                <a:latin typeface="Cambria Math"/>
              </a:endParaRPr>
            </a:p>
          </p:txBody>
        </p:sp>
        <p:sp>
          <p:nvSpPr>
            <p:cNvPr id="132" name="Ellipse 131"/>
            <p:cNvSpPr/>
            <p:nvPr/>
          </p:nvSpPr>
          <p:spPr>
            <a:xfrm>
              <a:off x="2853933" y="3212976"/>
              <a:ext cx="45719" cy="45719"/>
            </a:xfrm>
            <a:prstGeom prst="ellipse">
              <a:avLst/>
            </a:prstGeom>
            <a:grpFill/>
            <a:ln w="76200">
              <a:solidFill>
                <a:schemeClr val="accent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0" i="1" smtClean="0">
                <a:latin typeface="Cambria Math"/>
              </a:endParaRPr>
            </a:p>
          </p:txBody>
        </p:sp>
        <p:sp>
          <p:nvSpPr>
            <p:cNvPr id="133" name="Ellipse 132"/>
            <p:cNvSpPr/>
            <p:nvPr/>
          </p:nvSpPr>
          <p:spPr>
            <a:xfrm>
              <a:off x="1826202" y="3789040"/>
              <a:ext cx="45719" cy="45719"/>
            </a:xfrm>
            <a:prstGeom prst="ellipse">
              <a:avLst/>
            </a:prstGeom>
            <a:grpFill/>
            <a:ln w="76200">
              <a:solidFill>
                <a:schemeClr val="accent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0" i="1" smtClean="0">
                <a:latin typeface="Cambria Math"/>
              </a:endParaRPr>
            </a:p>
          </p:txBody>
        </p:sp>
        <p:sp>
          <p:nvSpPr>
            <p:cNvPr id="134" name="Ellipse 133"/>
            <p:cNvSpPr/>
            <p:nvPr/>
          </p:nvSpPr>
          <p:spPr>
            <a:xfrm>
              <a:off x="2798089" y="4077072"/>
              <a:ext cx="45719" cy="45719"/>
            </a:xfrm>
            <a:prstGeom prst="ellipse">
              <a:avLst/>
            </a:prstGeom>
            <a:grpFill/>
            <a:ln w="76200">
              <a:solidFill>
                <a:schemeClr val="accent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0" i="1" smtClean="0">
                <a:latin typeface="Cambria Math"/>
              </a:endParaRPr>
            </a:p>
          </p:txBody>
        </p:sp>
        <p:sp>
          <p:nvSpPr>
            <p:cNvPr id="135" name="Ellipse 134"/>
            <p:cNvSpPr/>
            <p:nvPr/>
          </p:nvSpPr>
          <p:spPr>
            <a:xfrm>
              <a:off x="1805216" y="4653136"/>
              <a:ext cx="45719" cy="45719"/>
            </a:xfrm>
            <a:prstGeom prst="ellipse">
              <a:avLst/>
            </a:prstGeom>
            <a:grpFill/>
            <a:ln w="76200">
              <a:solidFill>
                <a:schemeClr val="accent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0" i="1" smtClean="0">
                <a:latin typeface="Cambria Math"/>
              </a:endParaRPr>
            </a:p>
          </p:txBody>
        </p:sp>
        <p:sp>
          <p:nvSpPr>
            <p:cNvPr id="136" name="Ellipse 135"/>
            <p:cNvSpPr/>
            <p:nvPr/>
          </p:nvSpPr>
          <p:spPr>
            <a:xfrm>
              <a:off x="2758115" y="4365104"/>
              <a:ext cx="45719" cy="45719"/>
            </a:xfrm>
            <a:prstGeom prst="ellipse">
              <a:avLst/>
            </a:prstGeom>
            <a:grpFill/>
            <a:ln w="76200">
              <a:solidFill>
                <a:schemeClr val="accent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0" i="1" smtClean="0">
                <a:latin typeface="Cambria Math"/>
              </a:endParaRPr>
            </a:p>
          </p:txBody>
        </p:sp>
        <p:sp>
          <p:nvSpPr>
            <p:cNvPr id="137" name="Ellipse 136"/>
            <p:cNvSpPr/>
            <p:nvPr/>
          </p:nvSpPr>
          <p:spPr>
            <a:xfrm>
              <a:off x="1878080" y="4941168"/>
              <a:ext cx="45719" cy="45719"/>
            </a:xfrm>
            <a:prstGeom prst="ellipse">
              <a:avLst/>
            </a:prstGeom>
            <a:grpFill/>
            <a:ln w="76200">
              <a:solidFill>
                <a:schemeClr val="accent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0" i="1" smtClean="0">
                <a:latin typeface="Cambria Math"/>
              </a:endParaRPr>
            </a:p>
          </p:txBody>
        </p:sp>
        <p:sp>
          <p:nvSpPr>
            <p:cNvPr id="138" name="Ellipse 137"/>
            <p:cNvSpPr/>
            <p:nvPr/>
          </p:nvSpPr>
          <p:spPr>
            <a:xfrm>
              <a:off x="2849967" y="5229200"/>
              <a:ext cx="45719" cy="45719"/>
            </a:xfrm>
            <a:prstGeom prst="ellipse">
              <a:avLst/>
            </a:prstGeom>
            <a:grpFill/>
            <a:ln w="76200">
              <a:solidFill>
                <a:schemeClr val="accent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0" i="1" smtClean="0">
                <a:latin typeface="Cambria Math"/>
              </a:endParaRPr>
            </a:p>
          </p:txBody>
        </p:sp>
      </p:grpSp>
      <p:grpSp>
        <p:nvGrpSpPr>
          <p:cNvPr id="204" name="Gruppieren 203"/>
          <p:cNvGrpSpPr/>
          <p:nvPr/>
        </p:nvGrpSpPr>
        <p:grpSpPr>
          <a:xfrm>
            <a:off x="4499992" y="3203684"/>
            <a:ext cx="1135964" cy="2061943"/>
            <a:chOff x="1763688" y="3212976"/>
            <a:chExt cx="1135964" cy="2061943"/>
          </a:xfrm>
          <a:solidFill>
            <a:schemeClr val="accent1"/>
          </a:solidFill>
          <a:effectLst>
            <a:glow rad="139700">
              <a:schemeClr val="accent1">
                <a:satMod val="175000"/>
                <a:alpha val="40000"/>
              </a:schemeClr>
            </a:glow>
          </a:effectLst>
        </p:grpSpPr>
        <p:sp>
          <p:nvSpPr>
            <p:cNvPr id="205" name="Ellipse 204"/>
            <p:cNvSpPr/>
            <p:nvPr/>
          </p:nvSpPr>
          <p:spPr>
            <a:xfrm>
              <a:off x="1763688" y="3501008"/>
              <a:ext cx="45719" cy="45719"/>
            </a:xfrm>
            <a:prstGeom prst="ellipse">
              <a:avLst/>
            </a:prstGeom>
            <a:grpFill/>
            <a:ln w="76200">
              <a:solidFill>
                <a:schemeClr val="accent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0" i="1" smtClean="0">
                <a:latin typeface="Cambria Math"/>
              </a:endParaRPr>
            </a:p>
          </p:txBody>
        </p:sp>
        <p:sp>
          <p:nvSpPr>
            <p:cNvPr id="206" name="Ellipse 205"/>
            <p:cNvSpPr/>
            <p:nvPr/>
          </p:nvSpPr>
          <p:spPr>
            <a:xfrm>
              <a:off x="2853933" y="3212976"/>
              <a:ext cx="45719" cy="45719"/>
            </a:xfrm>
            <a:prstGeom prst="ellipse">
              <a:avLst/>
            </a:prstGeom>
            <a:grpFill/>
            <a:ln w="76200">
              <a:solidFill>
                <a:schemeClr val="accent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0" i="1" smtClean="0">
                <a:latin typeface="Cambria Math"/>
              </a:endParaRPr>
            </a:p>
          </p:txBody>
        </p:sp>
        <p:sp>
          <p:nvSpPr>
            <p:cNvPr id="207" name="Ellipse 206"/>
            <p:cNvSpPr/>
            <p:nvPr/>
          </p:nvSpPr>
          <p:spPr>
            <a:xfrm>
              <a:off x="1826202" y="3789040"/>
              <a:ext cx="45719" cy="45719"/>
            </a:xfrm>
            <a:prstGeom prst="ellipse">
              <a:avLst/>
            </a:prstGeom>
            <a:grpFill/>
            <a:ln w="76200">
              <a:solidFill>
                <a:schemeClr val="accent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0" i="1" smtClean="0">
                <a:latin typeface="Cambria Math"/>
              </a:endParaRPr>
            </a:p>
          </p:txBody>
        </p:sp>
        <p:sp>
          <p:nvSpPr>
            <p:cNvPr id="208" name="Ellipse 207"/>
            <p:cNvSpPr/>
            <p:nvPr/>
          </p:nvSpPr>
          <p:spPr>
            <a:xfrm>
              <a:off x="2798089" y="4077072"/>
              <a:ext cx="45719" cy="45719"/>
            </a:xfrm>
            <a:prstGeom prst="ellipse">
              <a:avLst/>
            </a:prstGeom>
            <a:grpFill/>
            <a:ln w="76200">
              <a:solidFill>
                <a:schemeClr val="accent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0" i="1" smtClean="0">
                <a:latin typeface="Cambria Math"/>
              </a:endParaRPr>
            </a:p>
          </p:txBody>
        </p:sp>
        <p:sp>
          <p:nvSpPr>
            <p:cNvPr id="209" name="Ellipse 208"/>
            <p:cNvSpPr/>
            <p:nvPr/>
          </p:nvSpPr>
          <p:spPr>
            <a:xfrm>
              <a:off x="1805216" y="4653136"/>
              <a:ext cx="45719" cy="45719"/>
            </a:xfrm>
            <a:prstGeom prst="ellipse">
              <a:avLst/>
            </a:prstGeom>
            <a:grpFill/>
            <a:ln w="76200">
              <a:solidFill>
                <a:schemeClr val="accent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0" i="1" smtClean="0">
                <a:latin typeface="Cambria Math"/>
              </a:endParaRPr>
            </a:p>
          </p:txBody>
        </p:sp>
        <p:sp>
          <p:nvSpPr>
            <p:cNvPr id="210" name="Ellipse 209"/>
            <p:cNvSpPr/>
            <p:nvPr/>
          </p:nvSpPr>
          <p:spPr>
            <a:xfrm>
              <a:off x="2758115" y="4365104"/>
              <a:ext cx="45719" cy="45719"/>
            </a:xfrm>
            <a:prstGeom prst="ellipse">
              <a:avLst/>
            </a:prstGeom>
            <a:grpFill/>
            <a:ln w="76200">
              <a:solidFill>
                <a:schemeClr val="accent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0" i="1" smtClean="0">
                <a:latin typeface="Cambria Math"/>
              </a:endParaRPr>
            </a:p>
          </p:txBody>
        </p:sp>
        <p:sp>
          <p:nvSpPr>
            <p:cNvPr id="211" name="Ellipse 210"/>
            <p:cNvSpPr/>
            <p:nvPr/>
          </p:nvSpPr>
          <p:spPr>
            <a:xfrm>
              <a:off x="1878080" y="4941168"/>
              <a:ext cx="45719" cy="45719"/>
            </a:xfrm>
            <a:prstGeom prst="ellipse">
              <a:avLst/>
            </a:prstGeom>
            <a:grpFill/>
            <a:ln w="76200">
              <a:solidFill>
                <a:schemeClr val="accent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0" i="1" smtClean="0">
                <a:latin typeface="Cambria Math"/>
              </a:endParaRPr>
            </a:p>
          </p:txBody>
        </p:sp>
        <p:sp>
          <p:nvSpPr>
            <p:cNvPr id="212" name="Ellipse 211"/>
            <p:cNvSpPr/>
            <p:nvPr/>
          </p:nvSpPr>
          <p:spPr>
            <a:xfrm>
              <a:off x="2849967" y="5229200"/>
              <a:ext cx="45719" cy="45719"/>
            </a:xfrm>
            <a:prstGeom prst="ellipse">
              <a:avLst/>
            </a:prstGeom>
            <a:grpFill/>
            <a:ln w="76200">
              <a:solidFill>
                <a:schemeClr val="accent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0" i="1" smtClean="0">
                <a:latin typeface="Cambria Math"/>
              </a:endParaRPr>
            </a:p>
          </p:txBody>
        </p:sp>
      </p:grpSp>
      <p:grpSp>
        <p:nvGrpSpPr>
          <p:cNvPr id="267" name="Gruppieren 266"/>
          <p:cNvGrpSpPr/>
          <p:nvPr/>
        </p:nvGrpSpPr>
        <p:grpSpPr>
          <a:xfrm>
            <a:off x="2241455" y="3226544"/>
            <a:ext cx="3348782" cy="2025516"/>
            <a:chOff x="2241455" y="3226544"/>
            <a:chExt cx="3348782" cy="2025516"/>
          </a:xfrm>
        </p:grpSpPr>
        <p:cxnSp>
          <p:nvCxnSpPr>
            <p:cNvPr id="243" name="Gerade Verbindung 242"/>
            <p:cNvCxnSpPr>
              <a:stCxn id="48" idx="5"/>
              <a:endCxn id="206" idx="2"/>
            </p:cNvCxnSpPr>
            <p:nvPr/>
          </p:nvCxnSpPr>
          <p:spPr>
            <a:xfrm flipV="1">
              <a:off x="3325005" y="3226544"/>
              <a:ext cx="2265232" cy="25456"/>
            </a:xfrm>
            <a:prstGeom prst="line">
              <a:avLst/>
            </a:prstGeom>
            <a:ln>
              <a:solidFill>
                <a:schemeClr val="accent1"/>
              </a:solidFill>
              <a:tailEnd type="none"/>
            </a:ln>
            <a:effectLst>
              <a:outerShdw blurRad="50800" dist="762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46" name="Gerade Verbindung 245"/>
            <p:cNvCxnSpPr>
              <a:stCxn id="38" idx="6"/>
              <a:endCxn id="205" idx="2"/>
            </p:cNvCxnSpPr>
            <p:nvPr/>
          </p:nvCxnSpPr>
          <p:spPr>
            <a:xfrm flipV="1">
              <a:off x="2241455" y="3514576"/>
              <a:ext cx="2258537" cy="9292"/>
            </a:xfrm>
            <a:prstGeom prst="line">
              <a:avLst/>
            </a:prstGeom>
            <a:ln>
              <a:solidFill>
                <a:schemeClr val="accent1"/>
              </a:solidFill>
              <a:tailEnd type="none"/>
            </a:ln>
            <a:effectLst>
              <a:outerShdw blurRad="50800" dist="762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49" name="Gerade Verbindung 248"/>
            <p:cNvCxnSpPr>
              <a:stCxn id="60" idx="6"/>
              <a:endCxn id="154" idx="2"/>
            </p:cNvCxnSpPr>
            <p:nvPr/>
          </p:nvCxnSpPr>
          <p:spPr>
            <a:xfrm flipV="1">
              <a:off x="2303969" y="3802608"/>
              <a:ext cx="2258537" cy="9292"/>
            </a:xfrm>
            <a:prstGeom prst="line">
              <a:avLst/>
            </a:prstGeom>
            <a:ln>
              <a:solidFill>
                <a:schemeClr val="accent1"/>
              </a:solidFill>
              <a:tailEnd type="none"/>
            </a:ln>
            <a:effectLst>
              <a:outerShdw blurRad="50800" dist="762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52" name="Gerade Verbindung 251"/>
            <p:cNvCxnSpPr>
              <a:stCxn id="134" idx="6"/>
              <a:endCxn id="161" idx="2"/>
            </p:cNvCxnSpPr>
            <p:nvPr/>
          </p:nvCxnSpPr>
          <p:spPr>
            <a:xfrm flipV="1">
              <a:off x="3275856" y="4090640"/>
              <a:ext cx="2258537" cy="9292"/>
            </a:xfrm>
            <a:prstGeom prst="line">
              <a:avLst/>
            </a:prstGeom>
            <a:ln>
              <a:solidFill>
                <a:schemeClr val="accent1"/>
              </a:solidFill>
              <a:tailEnd type="none"/>
            </a:ln>
            <a:effectLst>
              <a:outerShdw blurRad="50800" dist="762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55" name="Gerade Verbindung 254"/>
            <p:cNvCxnSpPr>
              <a:stCxn id="136" idx="6"/>
              <a:endCxn id="210" idx="2"/>
            </p:cNvCxnSpPr>
            <p:nvPr/>
          </p:nvCxnSpPr>
          <p:spPr>
            <a:xfrm flipV="1">
              <a:off x="3235882" y="4378672"/>
              <a:ext cx="2258537" cy="9292"/>
            </a:xfrm>
            <a:prstGeom prst="line">
              <a:avLst/>
            </a:prstGeom>
            <a:ln>
              <a:solidFill>
                <a:schemeClr val="accent1"/>
              </a:solidFill>
              <a:tailEnd type="none"/>
            </a:ln>
            <a:effectLst>
              <a:outerShdw blurRad="50800" dist="762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58" name="Gerade Verbindung 257"/>
            <p:cNvCxnSpPr>
              <a:stCxn id="74" idx="6"/>
              <a:endCxn id="209" idx="2"/>
            </p:cNvCxnSpPr>
            <p:nvPr/>
          </p:nvCxnSpPr>
          <p:spPr>
            <a:xfrm flipV="1">
              <a:off x="2282983" y="4666704"/>
              <a:ext cx="2258537" cy="9292"/>
            </a:xfrm>
            <a:prstGeom prst="line">
              <a:avLst/>
            </a:prstGeom>
            <a:ln>
              <a:solidFill>
                <a:schemeClr val="accent1"/>
              </a:solidFill>
              <a:tailEnd type="none"/>
            </a:ln>
            <a:effectLst>
              <a:outerShdw blurRad="50800" dist="762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61" name="Gerade Verbindung 260"/>
            <p:cNvCxnSpPr>
              <a:stCxn id="87" idx="6"/>
              <a:endCxn id="211" idx="2"/>
            </p:cNvCxnSpPr>
            <p:nvPr/>
          </p:nvCxnSpPr>
          <p:spPr>
            <a:xfrm flipV="1">
              <a:off x="2355847" y="4954736"/>
              <a:ext cx="2258537" cy="9292"/>
            </a:xfrm>
            <a:prstGeom prst="line">
              <a:avLst/>
            </a:prstGeom>
            <a:ln>
              <a:solidFill>
                <a:schemeClr val="accent1"/>
              </a:solidFill>
              <a:tailEnd type="none"/>
            </a:ln>
            <a:effectLst>
              <a:outerShdw blurRad="50800" dist="762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64" name="Gerade Verbindung 263"/>
            <p:cNvCxnSpPr>
              <a:stCxn id="94" idx="6"/>
              <a:endCxn id="212" idx="2"/>
            </p:cNvCxnSpPr>
            <p:nvPr/>
          </p:nvCxnSpPr>
          <p:spPr>
            <a:xfrm flipV="1">
              <a:off x="3327734" y="5242768"/>
              <a:ext cx="2258537" cy="9292"/>
            </a:xfrm>
            <a:prstGeom prst="line">
              <a:avLst/>
            </a:prstGeom>
            <a:ln>
              <a:solidFill>
                <a:schemeClr val="accent1"/>
              </a:solidFill>
              <a:tailEnd type="none"/>
            </a:ln>
            <a:effectLst>
              <a:outerShdw blurRad="50800" dist="762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" name="Gruppieren 3"/>
          <p:cNvGrpSpPr/>
          <p:nvPr/>
        </p:nvGrpSpPr>
        <p:grpSpPr>
          <a:xfrm>
            <a:off x="2051720" y="3235155"/>
            <a:ext cx="4033258" cy="2049056"/>
            <a:chOff x="2051720" y="3235155"/>
            <a:chExt cx="4033258" cy="2049056"/>
          </a:xfrm>
        </p:grpSpPr>
        <p:sp>
          <p:nvSpPr>
            <p:cNvPr id="268" name="Gleichschenkliges Dreieck 267"/>
            <p:cNvSpPr/>
            <p:nvPr/>
          </p:nvSpPr>
          <p:spPr>
            <a:xfrm>
              <a:off x="5220882" y="3259526"/>
              <a:ext cx="864096" cy="576064"/>
            </a:xfrm>
            <a:prstGeom prst="triangle">
              <a:avLst/>
            </a:prstGeom>
            <a:solidFill>
              <a:srgbClr val="FFFFFF">
                <a:alpha val="1176"/>
              </a:srgbClr>
            </a:solidFill>
            <a:ln>
              <a:solidFill>
                <a:srgbClr val="000000">
                  <a:alpha val="1176"/>
                </a:srgbClr>
              </a:solidFill>
            </a:ln>
            <a:effectLst>
              <a:glow rad="228600">
                <a:schemeClr val="accent1">
                  <a:satMod val="175000"/>
                  <a:alpha val="40000"/>
                </a:schemeClr>
              </a:glo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0" i="1" smtClean="0">
                <a:latin typeface="Cambria Math"/>
              </a:endParaRPr>
            </a:p>
          </p:txBody>
        </p:sp>
        <p:sp>
          <p:nvSpPr>
            <p:cNvPr id="215" name="Gleichschenkliges Dreieck 214"/>
            <p:cNvSpPr/>
            <p:nvPr/>
          </p:nvSpPr>
          <p:spPr>
            <a:xfrm>
              <a:off x="2932815" y="3235155"/>
              <a:ext cx="864096" cy="576064"/>
            </a:xfrm>
            <a:prstGeom prst="triangle">
              <a:avLst/>
            </a:prstGeom>
            <a:solidFill>
              <a:srgbClr val="FFFFFF">
                <a:alpha val="1176"/>
              </a:srgbClr>
            </a:solidFill>
            <a:ln>
              <a:solidFill>
                <a:srgbClr val="000000">
                  <a:alpha val="1176"/>
                </a:srgbClr>
              </a:solidFill>
            </a:ln>
            <a:effectLst>
              <a:glow rad="228600">
                <a:schemeClr val="accent1">
                  <a:satMod val="175000"/>
                  <a:alpha val="40000"/>
                </a:schemeClr>
              </a:glo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0" i="1" smtClean="0">
                <a:latin typeface="Cambria Math"/>
              </a:endParaRPr>
            </a:p>
          </p:txBody>
        </p:sp>
        <p:sp>
          <p:nvSpPr>
            <p:cNvPr id="218" name="Gleichschenkliges Dreieck 217"/>
            <p:cNvSpPr/>
            <p:nvPr/>
          </p:nvSpPr>
          <p:spPr>
            <a:xfrm>
              <a:off x="2051720" y="3802607"/>
              <a:ext cx="477767" cy="320184"/>
            </a:xfrm>
            <a:prstGeom prst="triangle">
              <a:avLst/>
            </a:prstGeom>
            <a:solidFill>
              <a:srgbClr val="FFFFFF">
                <a:alpha val="1176"/>
              </a:srgbClr>
            </a:solidFill>
            <a:ln>
              <a:solidFill>
                <a:srgbClr val="000000">
                  <a:alpha val="1176"/>
                </a:srgbClr>
              </a:solidFill>
            </a:ln>
            <a:effectLst>
              <a:glow rad="228600">
                <a:schemeClr val="accent1">
                  <a:satMod val="175000"/>
                  <a:alpha val="40000"/>
                </a:schemeClr>
              </a:glo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0" i="1" smtClean="0">
                <a:latin typeface="Cambria Math"/>
              </a:endParaRPr>
            </a:p>
          </p:txBody>
        </p:sp>
        <p:sp>
          <p:nvSpPr>
            <p:cNvPr id="219" name="Gleichschenkliges Dreieck 218"/>
            <p:cNvSpPr/>
            <p:nvPr/>
          </p:nvSpPr>
          <p:spPr>
            <a:xfrm>
              <a:off x="2983633" y="4410823"/>
              <a:ext cx="477767" cy="320184"/>
            </a:xfrm>
            <a:prstGeom prst="triangle">
              <a:avLst/>
            </a:prstGeom>
            <a:solidFill>
              <a:srgbClr val="FFFFFF">
                <a:alpha val="1176"/>
              </a:srgbClr>
            </a:solidFill>
            <a:ln>
              <a:solidFill>
                <a:srgbClr val="000000">
                  <a:alpha val="1176"/>
                </a:srgbClr>
              </a:solidFill>
            </a:ln>
            <a:effectLst>
              <a:glow rad="228600">
                <a:schemeClr val="accent1">
                  <a:satMod val="175000"/>
                  <a:alpha val="40000"/>
                </a:schemeClr>
              </a:glo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0" i="1" smtClean="0">
                <a:latin typeface="Cambria Math"/>
              </a:endParaRPr>
            </a:p>
          </p:txBody>
        </p:sp>
        <p:sp>
          <p:nvSpPr>
            <p:cNvPr id="221" name="Gleichschenkliges Dreieck 220"/>
            <p:cNvSpPr/>
            <p:nvPr/>
          </p:nvSpPr>
          <p:spPr>
            <a:xfrm>
              <a:off x="5278394" y="4372347"/>
              <a:ext cx="477767" cy="320184"/>
            </a:xfrm>
            <a:prstGeom prst="triangle">
              <a:avLst/>
            </a:prstGeom>
            <a:solidFill>
              <a:srgbClr val="FFFFFF">
                <a:alpha val="1176"/>
              </a:srgbClr>
            </a:solidFill>
            <a:ln>
              <a:solidFill>
                <a:srgbClr val="000000">
                  <a:alpha val="1176"/>
                </a:srgbClr>
              </a:solidFill>
            </a:ln>
            <a:effectLst>
              <a:glow rad="228600">
                <a:schemeClr val="accent1">
                  <a:satMod val="175000"/>
                  <a:alpha val="40000"/>
                </a:schemeClr>
              </a:glo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0" i="1" smtClean="0">
                <a:latin typeface="Cambria Math"/>
              </a:endParaRPr>
            </a:p>
          </p:txBody>
        </p:sp>
        <p:sp>
          <p:nvSpPr>
            <p:cNvPr id="223" name="Gleichschenkliges Dreieck 222"/>
            <p:cNvSpPr/>
            <p:nvPr/>
          </p:nvSpPr>
          <p:spPr>
            <a:xfrm>
              <a:off x="4355976" y="3835590"/>
              <a:ext cx="477767" cy="320184"/>
            </a:xfrm>
            <a:prstGeom prst="triangle">
              <a:avLst/>
            </a:prstGeom>
            <a:solidFill>
              <a:srgbClr val="FFFFFF">
                <a:alpha val="1176"/>
              </a:srgbClr>
            </a:solidFill>
            <a:ln>
              <a:solidFill>
                <a:srgbClr val="000000">
                  <a:alpha val="1176"/>
                </a:srgbClr>
              </a:solidFill>
            </a:ln>
            <a:effectLst>
              <a:glow rad="228600">
                <a:schemeClr val="accent1">
                  <a:satMod val="175000"/>
                  <a:alpha val="40000"/>
                </a:schemeClr>
              </a:glo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0" i="1" smtClean="0">
                <a:latin typeface="Cambria Math"/>
              </a:endParaRPr>
            </a:p>
          </p:txBody>
        </p:sp>
        <p:sp>
          <p:nvSpPr>
            <p:cNvPr id="224" name="Gleichschenkliges Dreieck 223"/>
            <p:cNvSpPr/>
            <p:nvPr/>
          </p:nvSpPr>
          <p:spPr>
            <a:xfrm>
              <a:off x="4407854" y="4964027"/>
              <a:ext cx="477767" cy="320184"/>
            </a:xfrm>
            <a:prstGeom prst="triangle">
              <a:avLst/>
            </a:prstGeom>
            <a:solidFill>
              <a:srgbClr val="FFFFFF">
                <a:alpha val="1176"/>
              </a:srgbClr>
            </a:solidFill>
            <a:ln>
              <a:solidFill>
                <a:srgbClr val="000000">
                  <a:alpha val="1176"/>
                </a:srgbClr>
              </a:solidFill>
            </a:ln>
            <a:effectLst>
              <a:glow rad="228600">
                <a:schemeClr val="accent1">
                  <a:satMod val="175000"/>
                  <a:alpha val="40000"/>
                </a:schemeClr>
              </a:glo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0" i="1" smtClean="0">
                <a:latin typeface="Cambria Math"/>
              </a:endParaRPr>
            </a:p>
          </p:txBody>
        </p:sp>
        <p:sp>
          <p:nvSpPr>
            <p:cNvPr id="225" name="Gleichschenkliges Dreieck 224"/>
            <p:cNvSpPr/>
            <p:nvPr/>
          </p:nvSpPr>
          <p:spPr>
            <a:xfrm>
              <a:off x="2094103" y="4947863"/>
              <a:ext cx="477767" cy="320184"/>
            </a:xfrm>
            <a:prstGeom prst="triangle">
              <a:avLst/>
            </a:prstGeom>
            <a:solidFill>
              <a:srgbClr val="FFFFFF">
                <a:alpha val="1176"/>
              </a:srgbClr>
            </a:solidFill>
            <a:ln>
              <a:solidFill>
                <a:srgbClr val="000000">
                  <a:alpha val="1176"/>
                </a:srgbClr>
              </a:solidFill>
            </a:ln>
            <a:effectLst>
              <a:glow rad="228600">
                <a:schemeClr val="accent1">
                  <a:satMod val="175000"/>
                  <a:alpha val="40000"/>
                </a:schemeClr>
              </a:glo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0" i="1" smtClean="0">
                <a:latin typeface="Cambria Math"/>
              </a:endParaRPr>
            </a:p>
          </p:txBody>
        </p:sp>
      </p:grpSp>
      <p:grpSp>
        <p:nvGrpSpPr>
          <p:cNvPr id="125" name="Gruppieren 124"/>
          <p:cNvGrpSpPr/>
          <p:nvPr/>
        </p:nvGrpSpPr>
        <p:grpSpPr>
          <a:xfrm>
            <a:off x="2404140" y="2924944"/>
            <a:ext cx="699950" cy="2349975"/>
            <a:chOff x="1979712" y="2924944"/>
            <a:chExt cx="699950" cy="2349975"/>
          </a:xfrm>
          <a:solidFill>
            <a:srgbClr val="FF0000"/>
          </a:solidFill>
          <a:effectLst>
            <a:glow rad="139700">
              <a:schemeClr val="accent2">
                <a:satMod val="175000"/>
                <a:alpha val="40000"/>
              </a:schemeClr>
            </a:glow>
          </a:effectLst>
        </p:grpSpPr>
        <p:sp>
          <p:nvSpPr>
            <p:cNvPr id="114" name="Ellipse 113"/>
            <p:cNvSpPr/>
            <p:nvPr/>
          </p:nvSpPr>
          <p:spPr>
            <a:xfrm>
              <a:off x="1979712" y="3212976"/>
              <a:ext cx="45719" cy="45719"/>
            </a:xfrm>
            <a:prstGeom prst="ellipse">
              <a:avLst/>
            </a:prstGeom>
            <a:grpFill/>
            <a:ln w="76200"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0" i="1" smtClean="0">
                <a:latin typeface="Cambria Math"/>
              </a:endParaRPr>
            </a:p>
          </p:txBody>
        </p:sp>
        <p:sp>
          <p:nvSpPr>
            <p:cNvPr id="115" name="Ellipse 114"/>
            <p:cNvSpPr/>
            <p:nvPr/>
          </p:nvSpPr>
          <p:spPr>
            <a:xfrm>
              <a:off x="2205230" y="3501008"/>
              <a:ext cx="45719" cy="45719"/>
            </a:xfrm>
            <a:prstGeom prst="ellipse">
              <a:avLst/>
            </a:prstGeom>
            <a:grpFill/>
            <a:ln w="76200"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0" i="1" smtClean="0">
                <a:latin typeface="Cambria Math"/>
              </a:endParaRPr>
            </a:p>
          </p:txBody>
        </p:sp>
        <p:sp>
          <p:nvSpPr>
            <p:cNvPr id="116" name="Ellipse 115"/>
            <p:cNvSpPr/>
            <p:nvPr/>
          </p:nvSpPr>
          <p:spPr>
            <a:xfrm>
              <a:off x="2339752" y="2924944"/>
              <a:ext cx="45719" cy="45719"/>
            </a:xfrm>
            <a:prstGeom prst="ellipse">
              <a:avLst/>
            </a:prstGeom>
            <a:grpFill/>
            <a:ln w="76200"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0" i="1" smtClean="0">
                <a:latin typeface="Cambria Math"/>
              </a:endParaRPr>
            </a:p>
          </p:txBody>
        </p:sp>
        <p:sp>
          <p:nvSpPr>
            <p:cNvPr id="117" name="Ellipse 116"/>
            <p:cNvSpPr/>
            <p:nvPr/>
          </p:nvSpPr>
          <p:spPr>
            <a:xfrm>
              <a:off x="2582065" y="3789040"/>
              <a:ext cx="45719" cy="45719"/>
            </a:xfrm>
            <a:prstGeom prst="ellipse">
              <a:avLst/>
            </a:prstGeom>
            <a:grpFill/>
            <a:ln w="76200"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0" i="1" smtClean="0">
                <a:latin typeface="Cambria Math"/>
              </a:endParaRPr>
            </a:p>
          </p:txBody>
        </p:sp>
        <p:sp>
          <p:nvSpPr>
            <p:cNvPr id="118" name="Ellipse 117"/>
            <p:cNvSpPr/>
            <p:nvPr/>
          </p:nvSpPr>
          <p:spPr>
            <a:xfrm>
              <a:off x="2375535" y="4077072"/>
              <a:ext cx="45719" cy="45719"/>
            </a:xfrm>
            <a:prstGeom prst="ellipse">
              <a:avLst/>
            </a:prstGeom>
            <a:grpFill/>
            <a:ln w="76200"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0" i="1" smtClean="0">
                <a:latin typeface="Cambria Math"/>
              </a:endParaRPr>
            </a:p>
          </p:txBody>
        </p:sp>
        <p:sp>
          <p:nvSpPr>
            <p:cNvPr id="119" name="Ellipse 118"/>
            <p:cNvSpPr/>
            <p:nvPr/>
          </p:nvSpPr>
          <p:spPr>
            <a:xfrm>
              <a:off x="2021240" y="4365104"/>
              <a:ext cx="45719" cy="45719"/>
            </a:xfrm>
            <a:prstGeom prst="ellipse">
              <a:avLst/>
            </a:prstGeom>
            <a:grpFill/>
            <a:ln w="76200"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0" i="1" smtClean="0">
                <a:latin typeface="Cambria Math"/>
              </a:endParaRPr>
            </a:p>
          </p:txBody>
        </p:sp>
        <p:sp>
          <p:nvSpPr>
            <p:cNvPr id="120" name="Ellipse 119"/>
            <p:cNvSpPr/>
            <p:nvPr/>
          </p:nvSpPr>
          <p:spPr>
            <a:xfrm>
              <a:off x="2246758" y="4653136"/>
              <a:ext cx="45719" cy="45719"/>
            </a:xfrm>
            <a:prstGeom prst="ellipse">
              <a:avLst/>
            </a:prstGeom>
            <a:grpFill/>
            <a:ln w="76200"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0" i="1" smtClean="0">
                <a:latin typeface="Cambria Math"/>
              </a:endParaRPr>
            </a:p>
          </p:txBody>
        </p:sp>
        <p:sp>
          <p:nvSpPr>
            <p:cNvPr id="121" name="Ellipse 120"/>
            <p:cNvSpPr/>
            <p:nvPr/>
          </p:nvSpPr>
          <p:spPr>
            <a:xfrm>
              <a:off x="2633943" y="4941168"/>
              <a:ext cx="45719" cy="45719"/>
            </a:xfrm>
            <a:prstGeom prst="ellipse">
              <a:avLst/>
            </a:prstGeom>
            <a:grpFill/>
            <a:ln w="76200"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0" i="1" smtClean="0">
                <a:latin typeface="Cambria Math"/>
              </a:endParaRPr>
            </a:p>
          </p:txBody>
        </p:sp>
        <p:sp>
          <p:nvSpPr>
            <p:cNvPr id="122" name="Ellipse 121"/>
            <p:cNvSpPr/>
            <p:nvPr/>
          </p:nvSpPr>
          <p:spPr>
            <a:xfrm>
              <a:off x="2427413" y="5229200"/>
              <a:ext cx="45719" cy="45719"/>
            </a:xfrm>
            <a:prstGeom prst="ellipse">
              <a:avLst/>
            </a:prstGeom>
            <a:grpFill/>
            <a:ln w="76200"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0" i="1" smtClean="0">
                <a:latin typeface="Cambria Math"/>
              </a:endParaRPr>
            </a:p>
          </p:txBody>
        </p:sp>
      </p:grpSp>
      <p:grpSp>
        <p:nvGrpSpPr>
          <p:cNvPr id="190" name="Gruppieren 189"/>
          <p:cNvGrpSpPr/>
          <p:nvPr/>
        </p:nvGrpSpPr>
        <p:grpSpPr>
          <a:xfrm>
            <a:off x="4708396" y="2915652"/>
            <a:ext cx="699950" cy="2349975"/>
            <a:chOff x="1979712" y="2924944"/>
            <a:chExt cx="699950" cy="2349975"/>
          </a:xfrm>
          <a:solidFill>
            <a:srgbClr val="FF0000"/>
          </a:solidFill>
          <a:effectLst>
            <a:glow rad="139700">
              <a:schemeClr val="accent2">
                <a:satMod val="175000"/>
                <a:alpha val="40000"/>
              </a:schemeClr>
            </a:glow>
          </a:effectLst>
        </p:grpSpPr>
        <p:sp>
          <p:nvSpPr>
            <p:cNvPr id="191" name="Ellipse 190"/>
            <p:cNvSpPr/>
            <p:nvPr/>
          </p:nvSpPr>
          <p:spPr>
            <a:xfrm>
              <a:off x="1979712" y="3212976"/>
              <a:ext cx="45719" cy="45719"/>
            </a:xfrm>
            <a:prstGeom prst="ellipse">
              <a:avLst/>
            </a:prstGeom>
            <a:grpFill/>
            <a:ln w="76200"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0" i="1" smtClean="0">
                <a:latin typeface="Cambria Math"/>
              </a:endParaRPr>
            </a:p>
          </p:txBody>
        </p:sp>
        <p:sp>
          <p:nvSpPr>
            <p:cNvPr id="192" name="Ellipse 191"/>
            <p:cNvSpPr/>
            <p:nvPr/>
          </p:nvSpPr>
          <p:spPr>
            <a:xfrm>
              <a:off x="2205230" y="3501008"/>
              <a:ext cx="45719" cy="45719"/>
            </a:xfrm>
            <a:prstGeom prst="ellipse">
              <a:avLst/>
            </a:prstGeom>
            <a:grpFill/>
            <a:ln w="76200"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0" i="1" smtClean="0">
                <a:latin typeface="Cambria Math"/>
              </a:endParaRPr>
            </a:p>
          </p:txBody>
        </p:sp>
        <p:sp>
          <p:nvSpPr>
            <p:cNvPr id="193" name="Ellipse 192"/>
            <p:cNvSpPr/>
            <p:nvPr/>
          </p:nvSpPr>
          <p:spPr>
            <a:xfrm>
              <a:off x="2339752" y="2924944"/>
              <a:ext cx="45719" cy="45719"/>
            </a:xfrm>
            <a:prstGeom prst="ellipse">
              <a:avLst/>
            </a:prstGeom>
            <a:grpFill/>
            <a:ln w="76200"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0" i="1" smtClean="0">
                <a:latin typeface="Cambria Math"/>
              </a:endParaRPr>
            </a:p>
          </p:txBody>
        </p:sp>
        <p:sp>
          <p:nvSpPr>
            <p:cNvPr id="194" name="Ellipse 193"/>
            <p:cNvSpPr/>
            <p:nvPr/>
          </p:nvSpPr>
          <p:spPr>
            <a:xfrm>
              <a:off x="2582065" y="3789040"/>
              <a:ext cx="45719" cy="45719"/>
            </a:xfrm>
            <a:prstGeom prst="ellipse">
              <a:avLst/>
            </a:prstGeom>
            <a:grpFill/>
            <a:ln w="76200"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0" i="1" smtClean="0">
                <a:latin typeface="Cambria Math"/>
              </a:endParaRPr>
            </a:p>
          </p:txBody>
        </p:sp>
        <p:sp>
          <p:nvSpPr>
            <p:cNvPr id="195" name="Ellipse 194"/>
            <p:cNvSpPr/>
            <p:nvPr/>
          </p:nvSpPr>
          <p:spPr>
            <a:xfrm>
              <a:off x="2375535" y="4077072"/>
              <a:ext cx="45719" cy="45719"/>
            </a:xfrm>
            <a:prstGeom prst="ellipse">
              <a:avLst/>
            </a:prstGeom>
            <a:grpFill/>
            <a:ln w="76200"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0" i="1" smtClean="0">
                <a:latin typeface="Cambria Math"/>
              </a:endParaRPr>
            </a:p>
          </p:txBody>
        </p:sp>
        <p:sp>
          <p:nvSpPr>
            <p:cNvPr id="196" name="Ellipse 195"/>
            <p:cNvSpPr/>
            <p:nvPr/>
          </p:nvSpPr>
          <p:spPr>
            <a:xfrm>
              <a:off x="2021240" y="4365104"/>
              <a:ext cx="45719" cy="45719"/>
            </a:xfrm>
            <a:prstGeom prst="ellipse">
              <a:avLst/>
            </a:prstGeom>
            <a:grpFill/>
            <a:ln w="76200"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0" i="1" smtClean="0">
                <a:latin typeface="Cambria Math"/>
              </a:endParaRPr>
            </a:p>
          </p:txBody>
        </p:sp>
        <p:sp>
          <p:nvSpPr>
            <p:cNvPr id="197" name="Ellipse 196"/>
            <p:cNvSpPr/>
            <p:nvPr/>
          </p:nvSpPr>
          <p:spPr>
            <a:xfrm>
              <a:off x="2246758" y="4653136"/>
              <a:ext cx="45719" cy="45719"/>
            </a:xfrm>
            <a:prstGeom prst="ellipse">
              <a:avLst/>
            </a:prstGeom>
            <a:grpFill/>
            <a:ln w="76200"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0" i="1" smtClean="0">
                <a:latin typeface="Cambria Math"/>
              </a:endParaRPr>
            </a:p>
          </p:txBody>
        </p:sp>
        <p:sp>
          <p:nvSpPr>
            <p:cNvPr id="198" name="Ellipse 197"/>
            <p:cNvSpPr/>
            <p:nvPr/>
          </p:nvSpPr>
          <p:spPr>
            <a:xfrm>
              <a:off x="2633943" y="4941168"/>
              <a:ext cx="45719" cy="45719"/>
            </a:xfrm>
            <a:prstGeom prst="ellipse">
              <a:avLst/>
            </a:prstGeom>
            <a:grpFill/>
            <a:ln w="76200"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0" i="1" smtClean="0">
                <a:latin typeface="Cambria Math"/>
              </a:endParaRPr>
            </a:p>
          </p:txBody>
        </p:sp>
        <p:sp>
          <p:nvSpPr>
            <p:cNvPr id="199" name="Ellipse 198"/>
            <p:cNvSpPr/>
            <p:nvPr/>
          </p:nvSpPr>
          <p:spPr>
            <a:xfrm>
              <a:off x="2427413" y="5229200"/>
              <a:ext cx="45719" cy="45719"/>
            </a:xfrm>
            <a:prstGeom prst="ellipse">
              <a:avLst/>
            </a:prstGeom>
            <a:grpFill/>
            <a:ln w="76200"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0" i="1" smtClean="0">
                <a:latin typeface="Cambria Math"/>
              </a:endParaRPr>
            </a:p>
          </p:txBody>
        </p:sp>
      </p:grpSp>
      <p:grpSp>
        <p:nvGrpSpPr>
          <p:cNvPr id="242" name="Gruppieren 241"/>
          <p:cNvGrpSpPr/>
          <p:nvPr/>
        </p:nvGrpSpPr>
        <p:grpSpPr>
          <a:xfrm>
            <a:off x="2449859" y="2938512"/>
            <a:ext cx="2910894" cy="2313548"/>
            <a:chOff x="2449859" y="2938512"/>
            <a:chExt cx="2910894" cy="2313548"/>
          </a:xfrm>
        </p:grpSpPr>
        <p:cxnSp>
          <p:nvCxnSpPr>
            <p:cNvPr id="216" name="Gerade Verbindung 215"/>
            <p:cNvCxnSpPr>
              <a:stCxn id="116" idx="6"/>
              <a:endCxn id="193" idx="2"/>
            </p:cNvCxnSpPr>
            <p:nvPr/>
          </p:nvCxnSpPr>
          <p:spPr>
            <a:xfrm flipV="1">
              <a:off x="2809899" y="2938512"/>
              <a:ext cx="2258537" cy="9292"/>
            </a:xfrm>
            <a:prstGeom prst="line">
              <a:avLst/>
            </a:prstGeom>
            <a:ln>
              <a:solidFill>
                <a:srgbClr val="FF0000"/>
              </a:solidFill>
              <a:tailEnd type="none"/>
            </a:ln>
            <a:effectLst>
              <a:outerShdw blurRad="50800" dist="762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17" name="Gerade Verbindung 216"/>
            <p:cNvCxnSpPr>
              <a:stCxn id="114" idx="6"/>
              <a:endCxn id="191" idx="2"/>
            </p:cNvCxnSpPr>
            <p:nvPr/>
          </p:nvCxnSpPr>
          <p:spPr>
            <a:xfrm flipV="1">
              <a:off x="2449859" y="3226544"/>
              <a:ext cx="2258537" cy="9292"/>
            </a:xfrm>
            <a:prstGeom prst="line">
              <a:avLst/>
            </a:prstGeom>
            <a:ln>
              <a:solidFill>
                <a:srgbClr val="FF0000"/>
              </a:solidFill>
              <a:tailEnd type="none"/>
            </a:ln>
            <a:effectLst>
              <a:outerShdw blurRad="50800" dist="762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20" name="Gerade Verbindung 219"/>
            <p:cNvCxnSpPr>
              <a:stCxn id="115" idx="6"/>
              <a:endCxn id="192" idx="2"/>
            </p:cNvCxnSpPr>
            <p:nvPr/>
          </p:nvCxnSpPr>
          <p:spPr>
            <a:xfrm flipV="1">
              <a:off x="2675377" y="3514576"/>
              <a:ext cx="2258537" cy="9292"/>
            </a:xfrm>
            <a:prstGeom prst="line">
              <a:avLst/>
            </a:prstGeom>
            <a:ln>
              <a:solidFill>
                <a:srgbClr val="FF0000"/>
              </a:solidFill>
              <a:tailEnd type="none"/>
            </a:ln>
            <a:effectLst>
              <a:outerShdw blurRad="50800" dist="762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22" name="Gerade Verbindung 221"/>
            <p:cNvCxnSpPr>
              <a:stCxn id="66" idx="6"/>
              <a:endCxn id="195" idx="2"/>
            </p:cNvCxnSpPr>
            <p:nvPr/>
          </p:nvCxnSpPr>
          <p:spPr>
            <a:xfrm flipV="1">
              <a:off x="2843808" y="4090640"/>
              <a:ext cx="2260411" cy="9292"/>
            </a:xfrm>
            <a:prstGeom prst="line">
              <a:avLst/>
            </a:prstGeom>
            <a:ln>
              <a:solidFill>
                <a:srgbClr val="FF0000"/>
              </a:solidFill>
              <a:tailEnd type="none"/>
            </a:ln>
            <a:effectLst>
              <a:outerShdw blurRad="50800" dist="762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26" name="Gerade Verbindung 225"/>
            <p:cNvCxnSpPr>
              <a:stCxn id="117" idx="6"/>
              <a:endCxn id="159" idx="2"/>
            </p:cNvCxnSpPr>
            <p:nvPr/>
          </p:nvCxnSpPr>
          <p:spPr>
            <a:xfrm flipV="1">
              <a:off x="3052212" y="3802608"/>
              <a:ext cx="2256663" cy="9292"/>
            </a:xfrm>
            <a:prstGeom prst="line">
              <a:avLst/>
            </a:prstGeom>
            <a:ln>
              <a:solidFill>
                <a:srgbClr val="FF0000"/>
              </a:solidFill>
              <a:tailEnd type="none"/>
            </a:ln>
            <a:effectLst>
              <a:outerShdw blurRad="50800" dist="762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29" name="Gerade Verbindung 228"/>
            <p:cNvCxnSpPr>
              <a:stCxn id="119" idx="6"/>
              <a:endCxn id="196" idx="2"/>
            </p:cNvCxnSpPr>
            <p:nvPr/>
          </p:nvCxnSpPr>
          <p:spPr>
            <a:xfrm flipV="1">
              <a:off x="2491387" y="4378672"/>
              <a:ext cx="2258537" cy="9292"/>
            </a:xfrm>
            <a:prstGeom prst="line">
              <a:avLst/>
            </a:prstGeom>
            <a:ln>
              <a:solidFill>
                <a:srgbClr val="FF0000"/>
              </a:solidFill>
              <a:tailEnd type="none"/>
            </a:ln>
            <a:effectLst>
              <a:outerShdw blurRad="50800" dist="762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32" name="Gerade Verbindung 231"/>
            <p:cNvCxnSpPr>
              <a:stCxn id="75" idx="6"/>
              <a:endCxn id="168" idx="2"/>
            </p:cNvCxnSpPr>
            <p:nvPr/>
          </p:nvCxnSpPr>
          <p:spPr>
            <a:xfrm flipV="1">
              <a:off x="2715031" y="4666704"/>
              <a:ext cx="2258537" cy="9292"/>
            </a:xfrm>
            <a:prstGeom prst="line">
              <a:avLst/>
            </a:prstGeom>
            <a:ln>
              <a:solidFill>
                <a:srgbClr val="FF0000"/>
              </a:solidFill>
              <a:tailEnd type="none"/>
            </a:ln>
            <a:effectLst>
              <a:outerShdw blurRad="50800" dist="762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35" name="Gerade Verbindung 234"/>
            <p:cNvCxnSpPr>
              <a:stCxn id="92" idx="7"/>
              <a:endCxn id="183" idx="2"/>
            </p:cNvCxnSpPr>
            <p:nvPr/>
          </p:nvCxnSpPr>
          <p:spPr>
            <a:xfrm>
              <a:off x="3095521" y="4947863"/>
              <a:ext cx="2265232" cy="6873"/>
            </a:xfrm>
            <a:prstGeom prst="line">
              <a:avLst/>
            </a:prstGeom>
            <a:ln>
              <a:solidFill>
                <a:srgbClr val="FF0000"/>
              </a:solidFill>
              <a:tailEnd type="none"/>
            </a:ln>
            <a:effectLst>
              <a:outerShdw blurRad="50800" dist="762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38" name="Gerade Verbindung 237"/>
            <p:cNvCxnSpPr>
              <a:stCxn id="122" idx="6"/>
              <a:endCxn id="199" idx="2"/>
            </p:cNvCxnSpPr>
            <p:nvPr/>
          </p:nvCxnSpPr>
          <p:spPr>
            <a:xfrm flipV="1">
              <a:off x="2897560" y="5242768"/>
              <a:ext cx="2258537" cy="9292"/>
            </a:xfrm>
            <a:prstGeom prst="line">
              <a:avLst/>
            </a:prstGeom>
            <a:ln>
              <a:solidFill>
                <a:srgbClr val="FF0000"/>
              </a:solidFill>
              <a:tailEnd type="none"/>
            </a:ln>
            <a:effectLst>
              <a:outerShdw blurRad="50800" dist="762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66759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Equality of Infinite Trees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925144"/>
              </a:xfrm>
            </p:spPr>
            <p:txBody>
              <a:bodyPr>
                <a:normAutofit fontScale="85000" lnSpcReduction="10000"/>
              </a:bodyPr>
              <a:lstStyle/>
              <a:p>
                <a:r>
                  <a:rPr lang="en-US" sz="2800" dirty="0"/>
                  <a:t>Binary infinite trees equal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</a:rPr>
                      <m:t>⇔</m:t>
                    </m:r>
                  </m:oMath>
                </a14:m>
                <a:r>
                  <a:rPr lang="en-US" sz="2800" dirty="0"/>
                  <a:t> All </a:t>
                </a:r>
                <a:r>
                  <a:rPr lang="en-US" sz="2800" dirty="0" err="1"/>
                  <a:t>subtrees</a:t>
                </a:r>
                <a:r>
                  <a:rPr lang="en-US" sz="2800" dirty="0"/>
                  <a:t> at same position and with infinite parent-</a:t>
                </a:r>
                <a:r>
                  <a:rPr lang="en-US" sz="2800" dirty="0" err="1"/>
                  <a:t>subtrees</a:t>
                </a:r>
                <a:r>
                  <a:rPr lang="en-US" sz="2800" dirty="0"/>
                  <a:t> are both infinite or equal</a:t>
                </a:r>
              </a:p>
              <a:p>
                <a:pPr>
                  <a:lnSpc>
                    <a:spcPct val="110000"/>
                  </a:lnSpc>
                </a:pPr>
                <a:r>
                  <a:rPr lang="en-US" sz="2800" dirty="0" smtClean="0"/>
                  <a:t>To check equivalence</a:t>
                </a:r>
                <a:r>
                  <a:rPr lang="de-DE" sz="2800" dirty="0" smtClean="0"/>
                  <a:t> </a:t>
                </a:r>
                <a:r>
                  <a:rPr lang="en-US" sz="2800" dirty="0" smtClean="0"/>
                  <a:t>of</a:t>
                </a:r>
                <a:r>
                  <a:rPr lang="de-DE" sz="28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sz="2800" b="0" i="1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de-DE" sz="2800" dirty="0" smtClean="0"/>
                  <a:t> </a:t>
                </a:r>
                <a:r>
                  <a:rPr lang="en-US" sz="2800" dirty="0" smtClean="0"/>
                  <a:t>and</a:t>
                </a:r>
                <a:r>
                  <a:rPr lang="de-DE" sz="28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sz="2800" b="0" i="1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de-DE" sz="2800" dirty="0" smtClean="0"/>
                  <a:t>, </a:t>
                </a:r>
                <a:r>
                  <a:rPr lang="en-US" sz="2800" dirty="0" smtClean="0"/>
                  <a:t>we generate all such pairs of </a:t>
                </a:r>
                <a:r>
                  <a:rPr lang="en-US" sz="2800" dirty="0" err="1" smtClean="0"/>
                  <a:t>subtrees</a:t>
                </a:r>
                <a:r>
                  <a:rPr lang="en-US" sz="2800" dirty="0" smtClean="0"/>
                  <a:t> with the inductively defined relation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800" b="0" i="0" smtClean="0">
                        <a:latin typeface="Cambria Math"/>
                      </a:rPr>
                      <m:t>Unf</m:t>
                    </m:r>
                    <m:r>
                      <a:rPr lang="en-US" sz="2800" b="0" i="1" smtClean="0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sz="28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sz="2800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sz="2800" b="0" i="1" smtClean="0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sz="28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sz="2800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sz="28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sz="2800" dirty="0" smtClean="0"/>
                  <a:t>:</a:t>
                </a:r>
              </a:p>
              <a:p>
                <a:pPr lvl="1">
                  <a:lnSpc>
                    <a:spcPct val="110000"/>
                  </a:lnSpc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𝑆</m:t>
                            </m:r>
                          </m:e>
                          <m:sub>
                            <m:r>
                              <a:rPr lang="en-US" sz="2400" i="1">
                                <a:latin typeface="Cambria Math"/>
                              </a:rPr>
                              <m:t>0</m:t>
                            </m:r>
                          </m:sub>
                        </m:sSub>
                        <m:r>
                          <a:rPr lang="en-US" sz="2400" i="1"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𝑇</m:t>
                            </m:r>
                          </m:e>
                          <m:sub>
                            <m:r>
                              <a:rPr lang="en-US" sz="2400" i="1"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e>
                    </m:d>
                    <m:r>
                      <a:rPr lang="en-US" sz="2400" i="1">
                        <a:latin typeface="Cambria Math"/>
                      </a:rPr>
                      <m:t>∈</m:t>
                    </m:r>
                    <m:r>
                      <m:rPr>
                        <m:nor/>
                      </m:rPr>
                      <a:rPr lang="en-US" sz="2400">
                        <a:latin typeface="Cambria Math"/>
                      </a:rPr>
                      <m:t>Unf</m:t>
                    </m:r>
                    <m:r>
                      <a:rPr lang="en-US" sz="2400" i="1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sz="2400" i="1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sz="2400" i="1">
                        <a:latin typeface="Cambria Math"/>
                      </a:rPr>
                      <m:t>)</m:t>
                    </m:r>
                  </m:oMath>
                </a14:m>
                <a:endParaRPr lang="en-US" sz="2400" dirty="0"/>
              </a:p>
              <a:p>
                <a:pPr lvl="1">
                  <a:lnSpc>
                    <a:spcPct val="110000"/>
                  </a:lnSpc>
                </a:pPr>
                <a:r>
                  <a:rPr lang="en-US" sz="2400" dirty="0" smtClean="0"/>
                  <a:t>If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 dirty="0">
                            <a:latin typeface="Cambria Math"/>
                          </a:rPr>
                        </m:ctrlPr>
                      </m:dPr>
                      <m:e>
                        <m:r>
                          <a:rPr lang="de-DE" sz="2400" i="1" dirty="0">
                            <a:latin typeface="Cambria Math"/>
                          </a:rPr>
                          <m:t>𝑃</m:t>
                        </m:r>
                        <m:d>
                          <m:dPr>
                            <m:ctrlPr>
                              <a:rPr lang="de-DE" sz="2400" i="1" dirty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de-DE" sz="2400" i="1" dirty="0">
                                <a:latin typeface="Cambria Math"/>
                              </a:rPr>
                              <m:t>𝑠</m:t>
                            </m:r>
                          </m:e>
                        </m:d>
                        <m:r>
                          <a:rPr lang="en-US" sz="2400" b="0" i="1" dirty="0" smtClean="0">
                            <a:latin typeface="Cambria Math"/>
                          </a:rPr>
                          <m:t>,</m:t>
                        </m:r>
                        <m:r>
                          <a:rPr lang="en-US" sz="2400" i="1" dirty="0">
                            <a:latin typeface="Cambria Math"/>
                          </a:rPr>
                          <m:t>𝑄</m:t>
                        </m:r>
                        <m:d>
                          <m:dPr>
                            <m:ctrlPr>
                              <a:rPr lang="de-DE" sz="2400" i="1" dirty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de-DE" sz="2400" i="1" dirty="0">
                                <a:latin typeface="Cambria Math"/>
                              </a:rPr>
                              <m:t>𝑡</m:t>
                            </m:r>
                          </m:e>
                        </m:d>
                      </m:e>
                    </m:d>
                    <m:r>
                      <a:rPr lang="en-US" sz="2400" i="1" dirty="0">
                        <a:latin typeface="Cambria Math"/>
                      </a:rPr>
                      <m:t>∈</m:t>
                    </m:r>
                    <m:r>
                      <m:rPr>
                        <m:nor/>
                      </m:rPr>
                      <a:rPr lang="en-US" sz="2400">
                        <a:latin typeface="Cambria Math"/>
                      </a:rPr>
                      <m:t>Unf</m:t>
                    </m:r>
                    <m:r>
                      <a:rPr lang="en-US" sz="2400" i="1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sz="2400" i="1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sz="2400" i="1">
                        <a:latin typeface="Cambria Math"/>
                      </a:rPr>
                      <m:t>)</m:t>
                    </m:r>
                  </m:oMath>
                </a14:m>
                <a:endParaRPr lang="en-US" sz="2400" dirty="0"/>
              </a:p>
              <a:p>
                <a:pPr marL="457200" lvl="1" indent="0">
                  <a:lnSpc>
                    <a:spcPct val="110000"/>
                  </a:lnSpc>
                  <a:buNone/>
                </a:pPr>
                <a:r>
                  <a:rPr lang="en-US" sz="2400" dirty="0"/>
                  <a:t>	with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de-DE" sz="2400" i="1">
                            <a:latin typeface="Cambria Math"/>
                          </a:rPr>
                        </m:ctrlPr>
                      </m:dPr>
                      <m:e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400" i="1">
                        <a:latin typeface="Cambria Math"/>
                      </a:rPr>
                      <m:t>≔</m:t>
                    </m:r>
                    <m:sSub>
                      <m:sSubPr>
                        <m:ctrlPr>
                          <a:rPr lang="de-DE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de-DE" sz="2400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de-DE" sz="2400" i="1">
                        <a:latin typeface="Cambria Math"/>
                      </a:rPr>
                      <m:t>⋅</m:t>
                    </m:r>
                    <m:sSub>
                      <m:sSubPr>
                        <m:ctrlPr>
                          <a:rPr lang="de-DE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de-DE" sz="2400" i="1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400" dirty="0"/>
                  <a:t> and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>
                        <a:latin typeface="Cambria Math"/>
                      </a:rPr>
                      <m:t>Q</m:t>
                    </m:r>
                    <m:d>
                      <m:dPr>
                        <m:ctrlPr>
                          <a:rPr lang="de-DE" sz="2400" i="1">
                            <a:latin typeface="Cambria Math"/>
                          </a:rPr>
                        </m:ctrlPr>
                      </m:dPr>
                      <m:e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400" i="1">
                        <a:latin typeface="Cambria Math"/>
                      </a:rPr>
                      <m:t>≔</m:t>
                    </m:r>
                    <m:sSub>
                      <m:sSubPr>
                        <m:ctrlPr>
                          <a:rPr lang="de-DE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de-DE" sz="2400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de-DE" sz="2400" i="1">
                        <a:latin typeface="Cambria Math"/>
                      </a:rPr>
                      <m:t>⋅</m:t>
                    </m:r>
                    <m:sSub>
                      <m:sSubPr>
                        <m:ctrlPr>
                          <a:rPr lang="de-DE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de-DE" sz="2400" i="1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400" dirty="0"/>
                  <a:t>, </a:t>
                </a:r>
              </a:p>
              <a:p>
                <a:pPr marL="457200" lvl="1" indent="0">
                  <a:lnSpc>
                    <a:spcPct val="110000"/>
                  </a:lnSpc>
                  <a:buNone/>
                </a:pPr>
                <a:r>
                  <a:rPr lang="en-US" sz="2400" dirty="0"/>
                  <a:t>	then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/>
                              </a:rPr>
                              <m:t>𝑆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de-DE" sz="2400" b="0" i="1" smtClean="0">
                            <a:latin typeface="Cambria Math"/>
                          </a:rPr>
                          <m:t>[</m:t>
                        </m:r>
                        <m:r>
                          <a:rPr lang="de-DE" sz="2400" b="0" i="1" smtClean="0">
                            <a:latin typeface="Cambria Math"/>
                          </a:rPr>
                          <m:t>𝑠</m:t>
                        </m:r>
                        <m:r>
                          <a:rPr lang="de-DE" sz="2400" b="0" i="1" smtClean="0">
                            <a:latin typeface="Cambria Math"/>
                          </a:rPr>
                          <m:t>/</m:t>
                        </m:r>
                        <m:r>
                          <a:rPr lang="de-DE" sz="2400" b="0" i="1" smtClean="0">
                            <a:latin typeface="Cambria Math"/>
                          </a:rPr>
                          <m:t>𝑥</m:t>
                        </m:r>
                        <m:r>
                          <a:rPr lang="de-DE" sz="2400" b="0" i="1" smtClean="0">
                            <a:latin typeface="Cambria Math"/>
                          </a:rPr>
                          <m:t>],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/>
                              </a:rPr>
                              <m:t>𝑇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de-DE" sz="2400" b="0" i="1" smtClean="0">
                            <a:latin typeface="Cambria Math"/>
                          </a:rPr>
                          <m:t>[</m:t>
                        </m:r>
                        <m:r>
                          <a:rPr lang="de-DE" sz="2400" b="0" i="1" smtClean="0">
                            <a:latin typeface="Cambria Math"/>
                          </a:rPr>
                          <m:t>𝑡</m:t>
                        </m:r>
                        <m:r>
                          <a:rPr lang="de-DE" sz="2400" b="0" i="1" smtClean="0">
                            <a:latin typeface="Cambria Math"/>
                          </a:rPr>
                          <m:t>/</m:t>
                        </m:r>
                        <m:r>
                          <a:rPr lang="de-DE" sz="2400" b="0" i="1" smtClean="0">
                            <a:latin typeface="Cambria Math"/>
                          </a:rPr>
                          <m:t>𝑥</m:t>
                        </m:r>
                        <m:r>
                          <a:rPr lang="de-DE" sz="2400" b="0" i="1" smtClean="0">
                            <a:latin typeface="Cambria Math"/>
                          </a:rPr>
                          <m:t>]</m:t>
                        </m:r>
                      </m:e>
                    </m:d>
                    <m:r>
                      <a:rPr lang="en-US" sz="2400" i="1">
                        <a:latin typeface="Cambria Math"/>
                      </a:rPr>
                      <m:t>∈</m:t>
                    </m:r>
                    <m:r>
                      <m:rPr>
                        <m:nor/>
                      </m:rPr>
                      <a:rPr lang="en-US" sz="2400">
                        <a:latin typeface="Cambria Math"/>
                      </a:rPr>
                      <m:t>Unf</m:t>
                    </m:r>
                    <m:r>
                      <a:rPr lang="en-US" sz="2400" i="1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sz="2400" i="1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sz="2400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400" dirty="0" smtClean="0"/>
                  <a:t> </a:t>
                </a:r>
                <a:r>
                  <a:rPr lang="en-US" sz="2400" dirty="0"/>
                  <a:t/>
                </a:r>
                <a:br>
                  <a:rPr lang="en-US" sz="2400" dirty="0"/>
                </a:br>
                <a:r>
                  <a:rPr lang="en-US" sz="2400" dirty="0" smtClean="0"/>
                  <a:t>	and </a:t>
                </a:r>
                <a:r>
                  <a:rPr lang="en-US" sz="2400" dirty="0" smtClean="0">
                    <a:latin typeface="Cambria Math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>
                                <a:latin typeface="Cambria Math"/>
                              </a:rPr>
                              <m:t>𝑆</m:t>
                            </m:r>
                          </m:e>
                          <m:sub>
                            <m:r>
                              <a:rPr lang="en-US" sz="2400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de-DE" sz="2400" b="0" i="1" smtClean="0">
                            <a:latin typeface="Cambria Math"/>
                          </a:rPr>
                          <m:t>[</m:t>
                        </m:r>
                        <m:r>
                          <a:rPr lang="de-DE" sz="2400" b="0" i="1" smtClean="0">
                            <a:latin typeface="Cambria Math"/>
                          </a:rPr>
                          <m:t>𝑠</m:t>
                        </m:r>
                        <m:r>
                          <a:rPr lang="de-DE" sz="2400" b="0" i="1" smtClean="0">
                            <a:latin typeface="Cambria Math"/>
                          </a:rPr>
                          <m:t>/</m:t>
                        </m:r>
                        <m:r>
                          <a:rPr lang="de-DE" sz="2400" b="0" i="1" smtClean="0">
                            <a:latin typeface="Cambria Math"/>
                          </a:rPr>
                          <m:t>𝑥</m:t>
                        </m:r>
                        <m:r>
                          <a:rPr lang="de-DE" sz="2400" b="0" i="1" smtClean="0">
                            <a:latin typeface="Cambria Math"/>
                          </a:rPr>
                          <m:t>]</m:t>
                        </m:r>
                        <m:r>
                          <a:rPr lang="en-US" sz="2400"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>
                                <a:latin typeface="Cambria Math"/>
                              </a:rPr>
                              <m:t>𝑇</m:t>
                            </m:r>
                          </m:e>
                          <m:sub>
                            <m:r>
                              <a:rPr lang="en-US" sz="2400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de-DE" sz="2400" b="0" i="1" smtClean="0">
                            <a:latin typeface="Cambria Math"/>
                          </a:rPr>
                          <m:t>[</m:t>
                        </m:r>
                        <m:r>
                          <a:rPr lang="de-DE" sz="2400" b="0" i="1" smtClean="0">
                            <a:latin typeface="Cambria Math"/>
                          </a:rPr>
                          <m:t>𝑡</m:t>
                        </m:r>
                        <m:r>
                          <a:rPr lang="de-DE" sz="2400" b="0" i="1" smtClean="0">
                            <a:latin typeface="Cambria Math"/>
                          </a:rPr>
                          <m:t>/</m:t>
                        </m:r>
                        <m:r>
                          <a:rPr lang="de-DE" sz="2400" b="0" i="1" smtClean="0">
                            <a:latin typeface="Cambria Math"/>
                          </a:rPr>
                          <m:t>𝑥</m:t>
                        </m:r>
                        <m:r>
                          <a:rPr lang="de-DE" sz="2400" b="0" i="1" smtClean="0">
                            <a:latin typeface="Cambria Math"/>
                          </a:rPr>
                          <m:t>]</m:t>
                        </m:r>
                      </m:e>
                    </m:d>
                    <m:r>
                      <a:rPr lang="en-US" sz="2400">
                        <a:latin typeface="Cambria Math"/>
                      </a:rPr>
                      <m:t>∈</m:t>
                    </m:r>
                    <m:r>
                      <m:rPr>
                        <m:nor/>
                      </m:rPr>
                      <a:rPr lang="en-US" sz="2400">
                        <a:latin typeface="Cambria Math"/>
                      </a:rPr>
                      <m:t>Unf</m:t>
                    </m:r>
                    <m:r>
                      <a:rPr lang="en-US" sz="2400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sz="240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sz="2400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sz="240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sz="2400">
                        <a:latin typeface="Cambria Math"/>
                      </a:rPr>
                      <m:t>)</m:t>
                    </m:r>
                  </m:oMath>
                </a14:m>
                <a:endParaRPr lang="en-US" sz="2400" dirty="0" smtClean="0">
                  <a:latin typeface="Cambria Math"/>
                </a:endParaRPr>
              </a:p>
              <a:p>
                <a:pPr>
                  <a:lnSpc>
                    <a:spcPct val="110000"/>
                  </a:lnSpc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800">
                        <a:latin typeface="Cambria Math"/>
                      </a:rPr>
                      <m:t>Unf</m:t>
                    </m:r>
                    <m:r>
                      <a:rPr lang="en-US" sz="2800" i="1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sz="2800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sz="2800" i="1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sz="2800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sz="2800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800" b="1" dirty="0" smtClean="0"/>
                  <a:t> </a:t>
                </a:r>
                <a:r>
                  <a:rPr lang="en-US" sz="2800" dirty="0" smtClean="0"/>
                  <a:t>is </a:t>
                </a:r>
                <a:r>
                  <a:rPr lang="en-US" sz="2800" b="1" dirty="0" smtClean="0"/>
                  <a:t>consistent</a:t>
                </a:r>
                <a:r>
                  <a:rPr lang="en-US" sz="2800" dirty="0" smtClean="0"/>
                  <a:t> if</a:t>
                </a:r>
                <a:r>
                  <a:rPr lang="en-US" sz="2800" dirty="0"/>
                  <a:t> </a:t>
                </a:r>
                <a:r>
                  <a:rPr lang="en-US" sz="2800" dirty="0" smtClean="0"/>
                  <a:t>for </a:t>
                </a:r>
                <a:r>
                  <a:rPr lang="en-US" sz="2800" dirty="0"/>
                  <a:t>all </a:t>
                </a:r>
                <a14:m>
                  <m:oMath xmlns:m="http://schemas.openxmlformats.org/officeDocument/2006/math">
                    <m:r>
                      <a:rPr lang="en-US" sz="2800">
                        <a:latin typeface="Cambria Math"/>
                      </a:rPr>
                      <m:t>(</m:t>
                    </m:r>
                    <m:r>
                      <a:rPr lang="en-US" sz="2800" i="1">
                        <a:latin typeface="Cambria Math"/>
                      </a:rPr>
                      <m:t>𝑆</m:t>
                    </m:r>
                    <m:r>
                      <a:rPr lang="en-US" sz="2800" b="0" i="1" smtClean="0">
                        <a:latin typeface="Cambria Math"/>
                      </a:rPr>
                      <m:t>,</m:t>
                    </m:r>
                    <m:r>
                      <a:rPr lang="en-US" sz="2800" i="1">
                        <a:latin typeface="Cambria Math"/>
                      </a:rPr>
                      <m:t>𝑇</m:t>
                    </m:r>
                    <m:r>
                      <a:rPr lang="en-US" sz="2800" i="1">
                        <a:latin typeface="Cambria Math"/>
                      </a:rPr>
                      <m:t>)∈</m:t>
                    </m:r>
                    <m:r>
                      <m:rPr>
                        <m:nor/>
                      </m:rPr>
                      <a:rPr lang="en-US" sz="2800">
                        <a:latin typeface="Cambria Math"/>
                      </a:rPr>
                      <m:t>Unf</m:t>
                    </m:r>
                    <m:r>
                      <a:rPr lang="en-US" sz="2800" i="1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sz="2800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sz="2800" i="1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sz="2800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sz="2800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800" dirty="0"/>
                  <a:t>, both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</a:rPr>
                      <m:t>𝑆</m:t>
                    </m:r>
                  </m:oMath>
                </a14:m>
                <a:r>
                  <a:rPr lang="en-US" sz="2800" dirty="0"/>
                  <a:t> and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</a:rPr>
                      <m:t>𝑇</m:t>
                    </m:r>
                  </m:oMath>
                </a14:m>
                <a:r>
                  <a:rPr lang="en-US" sz="2800" dirty="0"/>
                  <a:t> </a:t>
                </a:r>
                <a:r>
                  <a:rPr lang="en-US" sz="2800" dirty="0" smtClean="0"/>
                  <a:t>are procedure </a:t>
                </a:r>
                <a:r>
                  <a:rPr lang="en-US" sz="2800" dirty="0"/>
                  <a:t>calls or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</a:rPr>
                      <m:t>𝑆</m:t>
                    </m:r>
                    <m:r>
                      <a:rPr lang="en-US" sz="2800" i="1">
                        <a:latin typeface="Cambria Math"/>
                      </a:rPr>
                      <m:t>=</m:t>
                    </m:r>
                    <m:r>
                      <a:rPr lang="en-US" sz="2800" i="1">
                        <a:latin typeface="Cambria Math"/>
                      </a:rPr>
                      <m:t>𝑇</m:t>
                    </m:r>
                  </m:oMath>
                </a14:m>
                <a:r>
                  <a:rPr lang="en-US" sz="2800" dirty="0" smtClean="0"/>
                  <a:t>.</a:t>
                </a:r>
              </a:p>
              <a:p>
                <a:pPr>
                  <a:lnSpc>
                    <a:spcPct val="110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sz="2800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sz="2800" i="1">
                        <a:latin typeface="Cambria Math"/>
                      </a:rPr>
                      <m:t>≡</m:t>
                    </m:r>
                    <m:sSub>
                      <m:sSubPr>
                        <m:ctrlPr>
                          <a:rPr lang="en-US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sz="2800" i="1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2800" dirty="0" smtClean="0"/>
                  <a:t> iff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800">
                        <a:latin typeface="Cambria Math"/>
                      </a:rPr>
                      <m:t>Unf</m:t>
                    </m:r>
                    <m:r>
                      <a:rPr lang="en-US" sz="2800" i="1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sz="2800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sz="2800" i="1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sz="2800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sz="2800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800" dirty="0"/>
                  <a:t> is consistent</a:t>
                </a:r>
                <a:r>
                  <a:rPr lang="en-US" sz="2800" dirty="0" smtClean="0"/>
                  <a:t>.</a:t>
                </a:r>
              </a:p>
            </p:txBody>
          </p:sp>
        </mc:Choice>
        <mc:Fallback xmlns=""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925144"/>
              </a:xfrm>
              <a:blipFill rotWithShape="1">
                <a:blip r:embed="rId2"/>
                <a:stretch>
                  <a:fillRect l="-963" t="-17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9" name="Gruppieren 18"/>
          <p:cNvGrpSpPr/>
          <p:nvPr/>
        </p:nvGrpSpPr>
        <p:grpSpPr>
          <a:xfrm>
            <a:off x="6389388" y="3578437"/>
            <a:ext cx="1909590" cy="1089412"/>
            <a:chOff x="6145342" y="3573016"/>
            <a:chExt cx="1909590" cy="108941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feld 3"/>
                <p:cNvSpPr txBox="1"/>
                <p:nvPr/>
              </p:nvSpPr>
              <p:spPr>
                <a:xfrm>
                  <a:off x="6372200" y="3573016"/>
                  <a:ext cx="45660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latin typeface="Cambria Math"/>
                              </a:rPr>
                              <m:t>𝑆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4" name="Textfeld 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72200" y="3573016"/>
                  <a:ext cx="456600" cy="36933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6" name="Gerade Verbindung 5"/>
            <p:cNvCxnSpPr/>
            <p:nvPr/>
          </p:nvCxnSpPr>
          <p:spPr>
            <a:xfrm flipH="1">
              <a:off x="6300192" y="3942348"/>
              <a:ext cx="300308" cy="350748"/>
            </a:xfrm>
            <a:prstGeom prst="line">
              <a:avLst/>
            </a:prstGeom>
            <a:ln>
              <a:tailEnd type="none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Gerade Verbindung 7"/>
            <p:cNvCxnSpPr/>
            <p:nvPr/>
          </p:nvCxnSpPr>
          <p:spPr>
            <a:xfrm>
              <a:off x="6600500" y="3942348"/>
              <a:ext cx="275756" cy="350748"/>
            </a:xfrm>
            <a:prstGeom prst="line">
              <a:avLst/>
            </a:prstGeom>
            <a:ln>
              <a:tailEnd type="none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feld 8"/>
                <p:cNvSpPr txBox="1"/>
                <p:nvPr/>
              </p:nvSpPr>
              <p:spPr>
                <a:xfrm>
                  <a:off x="6145342" y="4293096"/>
                  <a:ext cx="30970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/>
                          </a:rPr>
                          <m:t>⋮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9" name="Textfeld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45342" y="4293096"/>
                  <a:ext cx="309700" cy="36933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Textfeld 9"/>
                <p:cNvSpPr txBox="1"/>
                <p:nvPr/>
              </p:nvSpPr>
              <p:spPr>
                <a:xfrm>
                  <a:off x="6721406" y="4293096"/>
                  <a:ext cx="30970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/>
                          </a:rPr>
                          <m:t>⋮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0" name="Textfeld 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721406" y="4293096"/>
                  <a:ext cx="309700" cy="36933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feld 10"/>
                <p:cNvSpPr txBox="1"/>
                <p:nvPr/>
              </p:nvSpPr>
              <p:spPr>
                <a:xfrm>
                  <a:off x="7396026" y="3573016"/>
                  <a:ext cx="45794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latin typeface="Cambria Math"/>
                              </a:rPr>
                              <m:t>𝑇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1" name="Textfeld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96026" y="3573016"/>
                  <a:ext cx="457946" cy="369332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2" name="Gerade Verbindung 11"/>
            <p:cNvCxnSpPr/>
            <p:nvPr/>
          </p:nvCxnSpPr>
          <p:spPr>
            <a:xfrm flipH="1">
              <a:off x="7324018" y="3942348"/>
              <a:ext cx="300308" cy="350748"/>
            </a:xfrm>
            <a:prstGeom prst="line">
              <a:avLst/>
            </a:prstGeom>
            <a:ln>
              <a:tailEnd type="none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Gerade Verbindung 12"/>
            <p:cNvCxnSpPr/>
            <p:nvPr/>
          </p:nvCxnSpPr>
          <p:spPr>
            <a:xfrm>
              <a:off x="7624326" y="3942348"/>
              <a:ext cx="275756" cy="350748"/>
            </a:xfrm>
            <a:prstGeom prst="line">
              <a:avLst/>
            </a:prstGeom>
            <a:ln>
              <a:tailEnd type="none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feld 13"/>
                <p:cNvSpPr txBox="1"/>
                <p:nvPr/>
              </p:nvSpPr>
              <p:spPr>
                <a:xfrm>
                  <a:off x="7169168" y="4293096"/>
                  <a:ext cx="30970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/>
                          </a:rPr>
                          <m:t>⋮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4" name="Textfeld 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69168" y="4293096"/>
                  <a:ext cx="309700" cy="369332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feld 14"/>
                <p:cNvSpPr txBox="1"/>
                <p:nvPr/>
              </p:nvSpPr>
              <p:spPr>
                <a:xfrm>
                  <a:off x="7745232" y="4293096"/>
                  <a:ext cx="30970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/>
                          </a:rPr>
                          <m:t>⋮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5" name="Textfeld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745232" y="4293096"/>
                  <a:ext cx="309700" cy="369332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16" name="Gerade Verbindung 15"/>
          <p:cNvCxnSpPr>
            <a:stCxn id="4" idx="3"/>
            <a:endCxn id="11" idx="1"/>
          </p:cNvCxnSpPr>
          <p:nvPr/>
        </p:nvCxnSpPr>
        <p:spPr>
          <a:xfrm>
            <a:off x="7072846" y="3763103"/>
            <a:ext cx="567226" cy="0"/>
          </a:xfrm>
          <a:prstGeom prst="line">
            <a:avLst/>
          </a:prstGeom>
          <a:ln>
            <a:solidFill>
              <a:srgbClr val="FF0000"/>
            </a:solidFill>
            <a:tailEnd type="none"/>
          </a:ln>
          <a:effectLst>
            <a:outerShdw blurRad="50800" dist="762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68" name="Gruppieren 67"/>
          <p:cNvGrpSpPr/>
          <p:nvPr/>
        </p:nvGrpSpPr>
        <p:grpSpPr>
          <a:xfrm>
            <a:off x="5858467" y="3478018"/>
            <a:ext cx="3248479" cy="1377444"/>
            <a:chOff x="5775902" y="4941168"/>
            <a:chExt cx="3248479" cy="137744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4" name="Textfeld 63"/>
                <p:cNvSpPr txBox="1"/>
                <p:nvPr/>
              </p:nvSpPr>
              <p:spPr>
                <a:xfrm>
                  <a:off x="7679547" y="5949280"/>
                  <a:ext cx="30970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/>
                          </a:rPr>
                          <m:t>⋮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64" name="Textfeld 6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679547" y="5949280"/>
                  <a:ext cx="309700" cy="369332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5" name="Textfeld 64"/>
                <p:cNvSpPr txBox="1"/>
                <p:nvPr/>
              </p:nvSpPr>
              <p:spPr>
                <a:xfrm>
                  <a:off x="8439255" y="5949280"/>
                  <a:ext cx="30970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/>
                          </a:rPr>
                          <m:t>⋮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65" name="Textfeld 6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39255" y="5949280"/>
                  <a:ext cx="309700" cy="369332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6" name="Textfeld 65"/>
                <p:cNvSpPr txBox="1"/>
                <p:nvPr/>
              </p:nvSpPr>
              <p:spPr>
                <a:xfrm>
                  <a:off x="6061429" y="5949280"/>
                  <a:ext cx="30970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/>
                          </a:rPr>
                          <m:t>⋮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66" name="Textfeld 6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61429" y="5949280"/>
                  <a:ext cx="309700" cy="369332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7" name="Textfeld 66"/>
                <p:cNvSpPr txBox="1"/>
                <p:nvPr/>
              </p:nvSpPr>
              <p:spPr>
                <a:xfrm>
                  <a:off x="6876838" y="5949280"/>
                  <a:ext cx="30970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/>
                          </a:rPr>
                          <m:t>⋮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67" name="Textfeld 6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76838" y="5949280"/>
                  <a:ext cx="309700" cy="369332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60" name="Gruppieren 59"/>
            <p:cNvGrpSpPr/>
            <p:nvPr/>
          </p:nvGrpSpPr>
          <p:grpSpPr>
            <a:xfrm>
              <a:off x="5775902" y="4941168"/>
              <a:ext cx="3248479" cy="1128359"/>
              <a:chOff x="5763658" y="3459959"/>
              <a:chExt cx="3248479" cy="1128359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3" name="Textfeld 42"/>
                  <p:cNvSpPr txBox="1"/>
                  <p:nvPr/>
                </p:nvSpPr>
                <p:spPr>
                  <a:xfrm>
                    <a:off x="6244915" y="3648193"/>
                    <a:ext cx="631520" cy="33855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de-DE" sz="1600" b="0" i="1" smtClean="0">
                              <a:latin typeface="Cambria Math"/>
                            </a:rPr>
                            <m:t>𝑃</m:t>
                          </m:r>
                          <m:r>
                            <a:rPr lang="de-DE" sz="1600" b="0" i="1" smtClean="0">
                              <a:latin typeface="Cambria Math"/>
                            </a:rPr>
                            <m:t>(</m:t>
                          </m:r>
                          <m:r>
                            <a:rPr lang="de-DE" sz="1600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de-DE" sz="1600" b="0" i="1" smtClean="0">
                              <a:latin typeface="Cambria Math"/>
                            </a:rPr>
                            <m:t>)</m:t>
                          </m:r>
                        </m:oMath>
                      </m:oMathPara>
                    </a14:m>
                    <a:endParaRPr lang="en-US" sz="1600" dirty="0"/>
                  </a:p>
                </p:txBody>
              </p:sp>
            </mc:Choice>
            <mc:Fallback xmlns="">
              <p:sp>
                <p:nvSpPr>
                  <p:cNvPr id="43" name="Textfeld 4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244915" y="3648193"/>
                    <a:ext cx="631520" cy="338554"/>
                  </a:xfrm>
                  <a:prstGeom prst="rect">
                    <a:avLst/>
                  </a:prstGeom>
                  <a:blipFill rotWithShape="1">
                    <a:blip r:embed="rId13"/>
                    <a:stretch>
                      <a:fillRect b="-8929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44" name="Gerade Verbindung 43"/>
              <p:cNvCxnSpPr>
                <a:stCxn id="43" idx="2"/>
                <a:endCxn id="46" idx="0"/>
              </p:cNvCxnSpPr>
              <p:nvPr/>
            </p:nvCxnSpPr>
            <p:spPr>
              <a:xfrm flipH="1">
                <a:off x="6204035" y="3986747"/>
                <a:ext cx="356640" cy="263017"/>
              </a:xfrm>
              <a:prstGeom prst="line">
                <a:avLst/>
              </a:prstGeom>
              <a:ln>
                <a:tailEnd type="none"/>
              </a:ln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5" name="Gerade Verbindung 44"/>
              <p:cNvCxnSpPr>
                <a:stCxn id="43" idx="2"/>
                <a:endCxn id="47" idx="0"/>
              </p:cNvCxnSpPr>
              <p:nvPr/>
            </p:nvCxnSpPr>
            <p:spPr>
              <a:xfrm>
                <a:off x="6560675" y="3986747"/>
                <a:ext cx="396718" cy="263017"/>
              </a:xfrm>
              <a:prstGeom prst="line">
                <a:avLst/>
              </a:prstGeom>
              <a:ln>
                <a:tailEnd type="none"/>
              </a:ln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6" name="Textfeld 45"/>
                  <p:cNvSpPr txBox="1"/>
                  <p:nvPr/>
                </p:nvSpPr>
                <p:spPr>
                  <a:xfrm>
                    <a:off x="5763658" y="4249764"/>
                    <a:ext cx="880754" cy="33855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de-DE" sz="16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de-DE" sz="1600" b="0" i="1" smtClean="0">
                                  <a:latin typeface="Cambria Math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de-DE" sz="16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de-DE" sz="1600" b="0" i="1" smtClean="0">
                              <a:latin typeface="Cambria Math"/>
                            </a:rPr>
                            <m:t>[</m:t>
                          </m:r>
                          <m:r>
                            <a:rPr lang="de-DE" sz="1600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de-DE" sz="1600" b="0" i="1" smtClean="0">
                              <a:latin typeface="Cambria Math"/>
                            </a:rPr>
                            <m:t>/</m:t>
                          </m:r>
                          <m:r>
                            <a:rPr lang="de-DE" sz="16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de-DE" sz="1600" b="0" i="1" smtClean="0">
                              <a:latin typeface="Cambria Math"/>
                            </a:rPr>
                            <m:t>]</m:t>
                          </m:r>
                        </m:oMath>
                      </m:oMathPara>
                    </a14:m>
                    <a:endParaRPr lang="en-US" sz="1600" dirty="0"/>
                  </a:p>
                </p:txBody>
              </p:sp>
            </mc:Choice>
            <mc:Fallback xmlns="">
              <p:sp>
                <p:nvSpPr>
                  <p:cNvPr id="46" name="Textfeld 4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763658" y="4249764"/>
                    <a:ext cx="880754" cy="338554"/>
                  </a:xfrm>
                  <a:prstGeom prst="rect">
                    <a:avLst/>
                  </a:prstGeom>
                  <a:blipFill rotWithShape="1">
                    <a:blip r:embed="rId14"/>
                    <a:stretch>
                      <a:fillRect b="-8929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7" name="Textfeld 46"/>
                  <p:cNvSpPr txBox="1"/>
                  <p:nvPr/>
                </p:nvSpPr>
                <p:spPr>
                  <a:xfrm>
                    <a:off x="6514643" y="4249764"/>
                    <a:ext cx="885499" cy="33855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de-DE" sz="16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de-DE" sz="1600" b="0" i="1" smtClean="0">
                                  <a:latin typeface="Cambria Math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de-DE" sz="16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de-DE" sz="1600" i="1">
                              <a:latin typeface="Cambria Math"/>
                            </a:rPr>
                            <m:t>[</m:t>
                          </m:r>
                          <m:r>
                            <a:rPr lang="de-DE" sz="1600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de-DE" sz="1600" i="1">
                              <a:latin typeface="Cambria Math"/>
                            </a:rPr>
                            <m:t>/</m:t>
                          </m:r>
                          <m:r>
                            <a:rPr lang="de-DE" sz="1600" i="1">
                              <a:latin typeface="Cambria Math"/>
                            </a:rPr>
                            <m:t>𝑥</m:t>
                          </m:r>
                          <m:r>
                            <a:rPr lang="de-DE" sz="1600" i="1">
                              <a:latin typeface="Cambria Math"/>
                            </a:rPr>
                            <m:t>]</m:t>
                          </m:r>
                        </m:oMath>
                      </m:oMathPara>
                    </a14:m>
                    <a:endParaRPr lang="en-US" sz="1600" dirty="0"/>
                  </a:p>
                </p:txBody>
              </p:sp>
            </mc:Choice>
            <mc:Fallback xmlns="">
              <p:sp>
                <p:nvSpPr>
                  <p:cNvPr id="47" name="Textfeld 46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514643" y="4249764"/>
                    <a:ext cx="885499" cy="338554"/>
                  </a:xfrm>
                  <a:prstGeom prst="rect">
                    <a:avLst/>
                  </a:prstGeom>
                  <a:blipFill rotWithShape="1">
                    <a:blip r:embed="rId15"/>
                    <a:stretch>
                      <a:fillRect b="-8929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8" name="Textfeld 47"/>
                  <p:cNvSpPr txBox="1"/>
                  <p:nvPr/>
                </p:nvSpPr>
                <p:spPr>
                  <a:xfrm>
                    <a:off x="7904106" y="3648193"/>
                    <a:ext cx="633315" cy="33855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de-DE" sz="1600" i="1" dirty="0" smtClean="0">
                              <a:latin typeface="Cambria Math"/>
                            </a:rPr>
                            <m:t>𝑄</m:t>
                          </m:r>
                          <m:r>
                            <a:rPr lang="de-DE" sz="1600" i="1" dirty="0" smtClean="0">
                              <a:latin typeface="Cambria Math"/>
                            </a:rPr>
                            <m:t>(</m:t>
                          </m:r>
                          <m:r>
                            <a:rPr lang="de-DE" sz="1600" i="1" dirty="0" smtClean="0">
                              <a:latin typeface="Cambria Math"/>
                            </a:rPr>
                            <m:t>𝑡</m:t>
                          </m:r>
                          <m:r>
                            <a:rPr lang="de-DE" sz="1600" i="1" dirty="0" smtClean="0">
                              <a:latin typeface="Cambria Math"/>
                            </a:rPr>
                            <m:t>)</m:t>
                          </m:r>
                        </m:oMath>
                      </m:oMathPara>
                    </a14:m>
                    <a:endParaRPr lang="en-US" sz="1600" dirty="0"/>
                  </a:p>
                </p:txBody>
              </p:sp>
            </mc:Choice>
            <mc:Fallback xmlns="">
              <p:sp>
                <p:nvSpPr>
                  <p:cNvPr id="48" name="Textfeld 4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904106" y="3648193"/>
                    <a:ext cx="633315" cy="338554"/>
                  </a:xfrm>
                  <a:prstGeom prst="rect">
                    <a:avLst/>
                  </a:prstGeom>
                  <a:blipFill rotWithShape="1">
                    <a:blip r:embed="rId16"/>
                    <a:stretch>
                      <a:fillRect b="-8929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49" name="Gerade Verbindung 48"/>
              <p:cNvCxnSpPr>
                <a:stCxn id="43" idx="3"/>
                <a:endCxn id="48" idx="1"/>
              </p:cNvCxnSpPr>
              <p:nvPr/>
            </p:nvCxnSpPr>
            <p:spPr>
              <a:xfrm>
                <a:off x="6876435" y="3817470"/>
                <a:ext cx="1027671" cy="0"/>
              </a:xfrm>
              <a:prstGeom prst="line">
                <a:avLst/>
              </a:prstGeom>
              <a:ln>
                <a:solidFill>
                  <a:srgbClr val="FF0000"/>
                </a:solidFill>
                <a:tailEnd type="none"/>
              </a:ln>
              <a:effectLst>
                <a:outerShdw blurRad="50800" dist="762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0" name="Textfeld 49"/>
                  <p:cNvSpPr txBox="1"/>
                  <p:nvPr/>
                </p:nvSpPr>
                <p:spPr>
                  <a:xfrm>
                    <a:off x="6430608" y="3459959"/>
                    <a:ext cx="295273" cy="33855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600" b="0" i="1" smtClean="0">
                              <a:latin typeface="Cambria Math"/>
                            </a:rPr>
                            <m:t>⋮</m:t>
                          </m:r>
                        </m:oMath>
                      </m:oMathPara>
                    </a14:m>
                    <a:endParaRPr lang="en-US" sz="1600" dirty="0"/>
                  </a:p>
                </p:txBody>
              </p:sp>
            </mc:Choice>
            <mc:Fallback xmlns="">
              <p:sp>
                <p:nvSpPr>
                  <p:cNvPr id="50" name="Textfeld 49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430608" y="3459959"/>
                    <a:ext cx="295273" cy="338554"/>
                  </a:xfrm>
                  <a:prstGeom prst="rect">
                    <a:avLst/>
                  </a:prstGeom>
                  <a:blipFill rotWithShape="1">
                    <a:blip r:embed="rId1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1" name="Textfeld 50"/>
                  <p:cNvSpPr txBox="1"/>
                  <p:nvPr/>
                </p:nvSpPr>
                <p:spPr>
                  <a:xfrm>
                    <a:off x="8062612" y="3459959"/>
                    <a:ext cx="295273" cy="33855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600" b="0" i="1" smtClean="0">
                              <a:latin typeface="Cambria Math"/>
                            </a:rPr>
                            <m:t>⋮</m:t>
                          </m:r>
                        </m:oMath>
                      </m:oMathPara>
                    </a14:m>
                    <a:endParaRPr lang="en-US" sz="1600" dirty="0"/>
                  </a:p>
                </p:txBody>
              </p:sp>
            </mc:Choice>
            <mc:Fallback xmlns="">
              <p:sp>
                <p:nvSpPr>
                  <p:cNvPr id="51" name="Textfeld 50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062612" y="3459959"/>
                    <a:ext cx="295273" cy="338554"/>
                  </a:xfrm>
                  <a:prstGeom prst="rect">
                    <a:avLst/>
                  </a:prstGeom>
                  <a:blipFill rotWithShape="1">
                    <a:blip r:embed="rId1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52" name="Gerade Verbindung 51"/>
              <p:cNvCxnSpPr>
                <a:stCxn id="48" idx="2"/>
                <a:endCxn id="54" idx="0"/>
              </p:cNvCxnSpPr>
              <p:nvPr/>
            </p:nvCxnSpPr>
            <p:spPr>
              <a:xfrm flipH="1">
                <a:off x="7822154" y="3986747"/>
                <a:ext cx="398610" cy="263017"/>
              </a:xfrm>
              <a:prstGeom prst="line">
                <a:avLst/>
              </a:prstGeom>
              <a:ln>
                <a:tailEnd type="none"/>
              </a:ln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3" name="Gerade Verbindung 52"/>
              <p:cNvCxnSpPr>
                <a:stCxn id="48" idx="2"/>
                <a:endCxn id="55" idx="0"/>
              </p:cNvCxnSpPr>
              <p:nvPr/>
            </p:nvCxnSpPr>
            <p:spPr>
              <a:xfrm>
                <a:off x="8220764" y="3986747"/>
                <a:ext cx="354747" cy="263017"/>
              </a:xfrm>
              <a:prstGeom prst="line">
                <a:avLst/>
              </a:prstGeom>
              <a:ln>
                <a:tailEnd type="none"/>
              </a:ln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4" name="Textfeld 53"/>
                  <p:cNvSpPr txBox="1"/>
                  <p:nvPr/>
                </p:nvSpPr>
                <p:spPr>
                  <a:xfrm>
                    <a:off x="7387900" y="4249764"/>
                    <a:ext cx="868507" cy="33855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de-DE" sz="16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de-DE" sz="1600" b="0" i="1" smtClean="0">
                                  <a:latin typeface="Cambria Math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de-DE" sz="16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de-DE" sz="1600" b="0" i="1" smtClean="0">
                              <a:latin typeface="Cambria Math"/>
                            </a:rPr>
                            <m:t>[</m:t>
                          </m:r>
                          <m:r>
                            <a:rPr lang="de-DE" sz="1600" b="0" i="1" smtClean="0">
                              <a:latin typeface="Cambria Math"/>
                            </a:rPr>
                            <m:t>𝑡</m:t>
                          </m:r>
                          <m:r>
                            <a:rPr lang="de-DE" sz="1600" b="0" i="1" smtClean="0">
                              <a:latin typeface="Cambria Math"/>
                            </a:rPr>
                            <m:t>/</m:t>
                          </m:r>
                          <m:r>
                            <a:rPr lang="de-DE" sz="16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de-DE" sz="1600" b="0" i="1" smtClean="0">
                              <a:latin typeface="Cambria Math"/>
                            </a:rPr>
                            <m:t>]</m:t>
                          </m:r>
                        </m:oMath>
                      </m:oMathPara>
                    </a14:m>
                    <a:endParaRPr lang="en-US" sz="1600" dirty="0"/>
                  </a:p>
                </p:txBody>
              </p:sp>
            </mc:Choice>
            <mc:Fallback xmlns="">
              <p:sp>
                <p:nvSpPr>
                  <p:cNvPr id="54" name="Textfeld 5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387900" y="4249764"/>
                    <a:ext cx="868507" cy="338554"/>
                  </a:xfrm>
                  <a:prstGeom prst="rect">
                    <a:avLst/>
                  </a:prstGeom>
                  <a:blipFill rotWithShape="1">
                    <a:blip r:embed="rId19"/>
                    <a:stretch>
                      <a:fillRect b="-8929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5" name="Textfeld 54"/>
                  <p:cNvSpPr txBox="1"/>
                  <p:nvPr/>
                </p:nvSpPr>
                <p:spPr>
                  <a:xfrm>
                    <a:off x="8138885" y="4249764"/>
                    <a:ext cx="873252" cy="33855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de-DE" sz="16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de-DE" sz="1600" b="0" i="1" smtClean="0">
                                  <a:latin typeface="Cambria Math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de-DE" sz="16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de-DE" sz="1600" i="1">
                              <a:latin typeface="Cambria Math"/>
                            </a:rPr>
                            <m:t>[</m:t>
                          </m:r>
                          <m:r>
                            <a:rPr lang="de-DE" sz="1600" b="0" i="1" smtClean="0">
                              <a:latin typeface="Cambria Math"/>
                            </a:rPr>
                            <m:t>𝑡</m:t>
                          </m:r>
                          <m:r>
                            <a:rPr lang="de-DE" sz="1600" i="1">
                              <a:latin typeface="Cambria Math"/>
                            </a:rPr>
                            <m:t>/</m:t>
                          </m:r>
                          <m:r>
                            <a:rPr lang="de-DE" sz="1600" i="1">
                              <a:latin typeface="Cambria Math"/>
                            </a:rPr>
                            <m:t>𝑥</m:t>
                          </m:r>
                          <m:r>
                            <a:rPr lang="de-DE" sz="1600" i="1">
                              <a:latin typeface="Cambria Math"/>
                            </a:rPr>
                            <m:t>]</m:t>
                          </m:r>
                        </m:oMath>
                      </m:oMathPara>
                    </a14:m>
                    <a:endParaRPr lang="en-US" sz="1600" dirty="0"/>
                  </a:p>
                </p:txBody>
              </p:sp>
            </mc:Choice>
            <mc:Fallback xmlns="">
              <p:sp>
                <p:nvSpPr>
                  <p:cNvPr id="55" name="Textfeld 5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138885" y="4249764"/>
                    <a:ext cx="873252" cy="338554"/>
                  </a:xfrm>
                  <a:prstGeom prst="rect">
                    <a:avLst/>
                  </a:prstGeom>
                  <a:blipFill rotWithShape="1">
                    <a:blip r:embed="rId20"/>
                    <a:stretch>
                      <a:fillRect b="-8929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cxnSp>
        <p:nvCxnSpPr>
          <p:cNvPr id="56" name="Gerade Verbindung 22"/>
          <p:cNvCxnSpPr/>
          <p:nvPr/>
        </p:nvCxnSpPr>
        <p:spPr>
          <a:xfrm rot="16200000" flipH="1">
            <a:off x="7107903" y="3746518"/>
            <a:ext cx="12700" cy="1618119"/>
          </a:xfrm>
          <a:prstGeom prst="curvedConnector3">
            <a:avLst>
              <a:gd name="adj1" fmla="val 1800000"/>
            </a:avLst>
          </a:prstGeom>
          <a:ln>
            <a:solidFill>
              <a:srgbClr val="FF0000"/>
            </a:solidFill>
            <a:tailEnd type="none"/>
          </a:ln>
          <a:effectLst>
            <a:outerShdw blurRad="50800" dist="762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7" name="Gerade Verbindung 22"/>
          <p:cNvCxnSpPr/>
          <p:nvPr/>
        </p:nvCxnSpPr>
        <p:spPr>
          <a:xfrm rot="16200000" flipH="1">
            <a:off x="7861261" y="3746519"/>
            <a:ext cx="12700" cy="1618118"/>
          </a:xfrm>
          <a:prstGeom prst="curvedConnector3">
            <a:avLst>
              <a:gd name="adj1" fmla="val 1800000"/>
            </a:avLst>
          </a:prstGeom>
          <a:ln>
            <a:solidFill>
              <a:srgbClr val="FF0000"/>
            </a:solidFill>
            <a:tailEnd type="none"/>
          </a:ln>
          <a:effectLst>
            <a:outerShdw blurRad="50800" dist="762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2" name="Rechteck 61"/>
          <p:cNvSpPr/>
          <p:nvPr/>
        </p:nvSpPr>
        <p:spPr>
          <a:xfrm>
            <a:off x="1187624" y="3162176"/>
            <a:ext cx="2448272" cy="435217"/>
          </a:xfrm>
          <a:prstGeom prst="rect">
            <a:avLst/>
          </a:prstGeom>
          <a:noFill/>
          <a:ln>
            <a:solidFill>
              <a:srgbClr val="FFFF00">
                <a:alpha val="1176"/>
              </a:srgb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0" i="1" smtClean="0">
              <a:latin typeface="Cambria Math"/>
            </a:endParaRPr>
          </a:p>
        </p:txBody>
      </p:sp>
      <p:sp>
        <p:nvSpPr>
          <p:cNvPr id="63" name="Rechteck 62"/>
          <p:cNvSpPr/>
          <p:nvPr/>
        </p:nvSpPr>
        <p:spPr>
          <a:xfrm>
            <a:off x="1187624" y="3522217"/>
            <a:ext cx="4576034" cy="1512168"/>
          </a:xfrm>
          <a:prstGeom prst="rect">
            <a:avLst/>
          </a:prstGeom>
          <a:noFill/>
          <a:ln>
            <a:solidFill>
              <a:srgbClr val="FFFF00">
                <a:alpha val="1176"/>
              </a:srgb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0" i="1" smtClean="0">
              <a:latin typeface="Cambria Math"/>
            </a:endParaRPr>
          </a:p>
        </p:txBody>
      </p:sp>
    </p:spTree>
    <p:extLst>
      <p:ext uri="{BB962C8B-B14F-4D97-AF65-F5344CB8AC3E}">
        <p14:creationId xmlns:p14="http://schemas.microsoft.com/office/powerpoint/2010/main" val="2088226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animBg="1"/>
      <p:bldP spid="62" grpId="1" animBg="1"/>
      <p:bldP spid="63" grpId="0" animBg="1"/>
      <p:bldP spid="63" grpId="1" animBg="1"/>
    </p:bld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b="0" i="1" smtClean="0">
            <a:latin typeface="Cambria Math"/>
          </a:defRPr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>
        <a:ln>
          <a:tailEnd type="none"/>
        </a:ln>
        <a:effectLst/>
      </a:spPr>
      <a:bodyPr/>
      <a:lstStyle/>
      <a:style>
        <a:lnRef idx="2">
          <a:schemeClr val="dk1"/>
        </a:lnRef>
        <a:fillRef idx="0">
          <a:schemeClr val="dk1"/>
        </a:fillRef>
        <a:effectRef idx="1">
          <a:schemeClr val="dk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1128</Words>
  <Application>Microsoft Office PowerPoint</Application>
  <PresentationFormat>Bildschirmpräsentation (4:3)</PresentationFormat>
  <Paragraphs>164</Paragraphs>
  <Slides>15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16" baseType="lpstr">
      <vt:lpstr>Larissa</vt:lpstr>
      <vt:lpstr>Translation Validation  via  Linear Recursion Schemes</vt:lpstr>
      <vt:lpstr>Translation Validation</vt:lpstr>
      <vt:lpstr>CPS</vt:lpstr>
      <vt:lpstr>Unfolding the Procedures</vt:lpstr>
      <vt:lpstr>Program Equivalence</vt:lpstr>
      <vt:lpstr>Linear Recursion Scheme</vt:lpstr>
      <vt:lpstr>Simplifications for this Talk</vt:lpstr>
      <vt:lpstr>Equality of Infinite Trees</vt:lpstr>
      <vt:lpstr>Equality of Infinite Trees</vt:lpstr>
      <vt:lpstr>Substitutions</vt:lpstr>
      <vt:lpstr>Finite Equivalence Proofs</vt:lpstr>
      <vt:lpstr>Unification</vt:lpstr>
      <vt:lpstr>Universal Finite Equivalence Proofs</vt:lpstr>
      <vt:lpstr>Decidability of Equivalence</vt:lpstr>
      <vt:lpstr>Literature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Translation Validation  via  Linear Recursion Schemes</dc:title>
  <dc:creator>Tobias Tebbi</dc:creator>
  <cp:lastModifiedBy>Tobias Tebbi</cp:lastModifiedBy>
  <cp:revision>86</cp:revision>
  <dcterms:created xsi:type="dcterms:W3CDTF">2012-10-01T12:43:30Z</dcterms:created>
  <dcterms:modified xsi:type="dcterms:W3CDTF">2012-10-05T15:40:04Z</dcterms:modified>
</cp:coreProperties>
</file>